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6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7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8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3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notesSlides/notesSlide4.xml" ContentType="application/vnd.openxmlformats-officedocument.presentationml.notesSlide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notesSlides/notesSlide5.xml" ContentType="application/vnd.openxmlformats-officedocument.presentationml.notesSlide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notesSlides/notesSlide6.xml" ContentType="application/vnd.openxmlformats-officedocument.presentationml.notesSlide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  <p:sldMasterId id="2147484355" r:id="rId2"/>
    <p:sldMasterId id="2147484370" r:id="rId3"/>
    <p:sldMasterId id="2147484385" r:id="rId4"/>
    <p:sldMasterId id="2147484400" r:id="rId5"/>
    <p:sldMasterId id="2147484414" r:id="rId6"/>
    <p:sldMasterId id="2147484429" r:id="rId7"/>
    <p:sldMasterId id="2147484444" r:id="rId8"/>
    <p:sldMasterId id="2147484459" r:id="rId9"/>
  </p:sldMasterIdLst>
  <p:notesMasterIdLst>
    <p:notesMasterId r:id="rId44"/>
  </p:notesMasterIdLst>
  <p:handoutMasterIdLst>
    <p:handoutMasterId r:id="rId45"/>
  </p:handoutMasterIdLst>
  <p:sldIdLst>
    <p:sldId id="418" r:id="rId10"/>
    <p:sldId id="419" r:id="rId11"/>
    <p:sldId id="420" r:id="rId12"/>
    <p:sldId id="421" r:id="rId13"/>
    <p:sldId id="401" r:id="rId14"/>
    <p:sldId id="258" r:id="rId15"/>
    <p:sldId id="422" r:id="rId16"/>
    <p:sldId id="423" r:id="rId17"/>
    <p:sldId id="424" r:id="rId18"/>
    <p:sldId id="425" r:id="rId19"/>
    <p:sldId id="431" r:id="rId20"/>
    <p:sldId id="432" r:id="rId21"/>
    <p:sldId id="433" r:id="rId22"/>
    <p:sldId id="434" r:id="rId23"/>
    <p:sldId id="435" r:id="rId24"/>
    <p:sldId id="436" r:id="rId25"/>
    <p:sldId id="437" r:id="rId26"/>
    <p:sldId id="438" r:id="rId27"/>
    <p:sldId id="439" r:id="rId28"/>
    <p:sldId id="440" r:id="rId29"/>
    <p:sldId id="442" r:id="rId30"/>
    <p:sldId id="443" r:id="rId31"/>
    <p:sldId id="444" r:id="rId32"/>
    <p:sldId id="445" r:id="rId33"/>
    <p:sldId id="448" r:id="rId34"/>
    <p:sldId id="449" r:id="rId35"/>
    <p:sldId id="450" r:id="rId36"/>
    <p:sldId id="451" r:id="rId37"/>
    <p:sldId id="452" r:id="rId38"/>
    <p:sldId id="453" r:id="rId39"/>
    <p:sldId id="454" r:id="rId40"/>
    <p:sldId id="455" r:id="rId41"/>
    <p:sldId id="457" r:id="rId42"/>
    <p:sldId id="458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492" autoAdjust="0"/>
  </p:normalViewPr>
  <p:slideViewPr>
    <p:cSldViewPr>
      <p:cViewPr>
        <p:scale>
          <a:sx n="66" d="100"/>
          <a:sy n="66" d="100"/>
        </p:scale>
        <p:origin x="-132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4EF994-7801-4EC9-9338-B7294D34A3F2}" type="doc">
      <dgm:prSet loTypeId="urn:microsoft.com/office/officeart/2011/layout/InterconnectedBlockProcess#1" loCatId="process" qsTypeId="urn:microsoft.com/office/officeart/2005/8/quickstyle/simple1#2" qsCatId="simple" csTypeId="urn:microsoft.com/office/officeart/2005/8/colors/accent2_2" csCatId="accent2" phldr="1"/>
      <dgm:spPr/>
      <dgm:t>
        <a:bodyPr/>
        <a:lstStyle/>
        <a:p>
          <a:endParaRPr lang="en-CA"/>
        </a:p>
      </dgm:t>
    </dgm:pt>
    <dgm:pt modelId="{ADD90B1E-428F-4602-9F8A-D41EC57E4260}">
      <dgm:prSet phldrT="[Text]"/>
      <dgm:spPr>
        <a:solidFill>
          <a:srgbClr val="00B0F0"/>
        </a:solidFill>
      </dgm:spPr>
      <dgm:t>
        <a:bodyPr/>
        <a:lstStyle/>
        <a:p>
          <a:r>
            <a:rPr lang="en-CA" b="1" dirty="0" smtClean="0"/>
            <a:t>DÉFINIR</a:t>
          </a:r>
        </a:p>
      </dgm:t>
    </dgm:pt>
    <dgm:pt modelId="{AD01A769-93FD-491B-A2AA-4FE3CC73ECAA}" type="parTrans" cxnId="{86C085BC-5A74-49E7-A6B3-E41C68664DB5}">
      <dgm:prSet/>
      <dgm:spPr/>
      <dgm:t>
        <a:bodyPr/>
        <a:lstStyle/>
        <a:p>
          <a:endParaRPr lang="en-CA"/>
        </a:p>
      </dgm:t>
    </dgm:pt>
    <dgm:pt modelId="{2B74E953-BFC2-43E3-B900-8C5E581A8D1A}" type="sibTrans" cxnId="{86C085BC-5A74-49E7-A6B3-E41C68664DB5}">
      <dgm:prSet/>
      <dgm:spPr/>
      <dgm:t>
        <a:bodyPr/>
        <a:lstStyle/>
        <a:p>
          <a:endParaRPr lang="en-CA"/>
        </a:p>
      </dgm:t>
    </dgm:pt>
    <dgm:pt modelId="{1AD0D7BD-3035-4035-A958-E55E0FFB6683}">
      <dgm:prSet phldrT="[Text]"/>
      <dgm:spPr>
        <a:solidFill>
          <a:srgbClr val="92D050"/>
        </a:solidFill>
      </dgm:spPr>
      <dgm:t>
        <a:bodyPr/>
        <a:lstStyle/>
        <a:p>
          <a:r>
            <a:rPr lang="fr-CA" b="1" noProof="0" smtClean="0"/>
            <a:t>Situation actuelle</a:t>
          </a:r>
          <a:endParaRPr lang="fr-CA" b="1" noProof="0"/>
        </a:p>
      </dgm:t>
    </dgm:pt>
    <dgm:pt modelId="{3169DD93-28EA-4977-B21A-344099E93828}" type="parTrans" cxnId="{A4619EAB-4DAC-4980-B6BA-296644B340FA}">
      <dgm:prSet/>
      <dgm:spPr/>
      <dgm:t>
        <a:bodyPr/>
        <a:lstStyle/>
        <a:p>
          <a:endParaRPr lang="en-CA"/>
        </a:p>
      </dgm:t>
    </dgm:pt>
    <dgm:pt modelId="{E24D943E-5286-4E6B-925C-B7DF70FDBD16}" type="sibTrans" cxnId="{A4619EAB-4DAC-4980-B6BA-296644B340FA}">
      <dgm:prSet/>
      <dgm:spPr/>
      <dgm:t>
        <a:bodyPr/>
        <a:lstStyle/>
        <a:p>
          <a:endParaRPr lang="en-CA"/>
        </a:p>
      </dgm:t>
    </dgm:pt>
    <dgm:pt modelId="{CC15E35B-DAD8-440D-81C0-5FC575E98760}">
      <dgm:prSet phldrT="[Text]"/>
      <dgm:spPr>
        <a:solidFill>
          <a:srgbClr val="00B0F0"/>
        </a:solidFill>
      </dgm:spPr>
      <dgm:t>
        <a:bodyPr/>
        <a:lstStyle/>
        <a:p>
          <a:r>
            <a:rPr lang="en-CA" b="1" dirty="0" smtClean="0"/>
            <a:t>MESURER</a:t>
          </a:r>
        </a:p>
      </dgm:t>
    </dgm:pt>
    <dgm:pt modelId="{B3683098-0AC9-4C71-A13D-73F3B0C3E69F}" type="parTrans" cxnId="{791E2D4B-DC9D-4A99-9A4E-60ED38EAF39C}">
      <dgm:prSet/>
      <dgm:spPr/>
      <dgm:t>
        <a:bodyPr/>
        <a:lstStyle/>
        <a:p>
          <a:endParaRPr lang="en-CA"/>
        </a:p>
      </dgm:t>
    </dgm:pt>
    <dgm:pt modelId="{E2363801-B1B2-4FBF-93B2-36CE8FDEDCF7}" type="sibTrans" cxnId="{791E2D4B-DC9D-4A99-9A4E-60ED38EAF39C}">
      <dgm:prSet/>
      <dgm:spPr/>
      <dgm:t>
        <a:bodyPr/>
        <a:lstStyle/>
        <a:p>
          <a:endParaRPr lang="en-CA"/>
        </a:p>
      </dgm:t>
    </dgm:pt>
    <dgm:pt modelId="{AE78751A-2EDD-4B70-B3A2-954F6706207F}">
      <dgm:prSet phldrT="[Text]"/>
      <dgm:spPr>
        <a:solidFill>
          <a:srgbClr val="92D050"/>
        </a:solidFill>
      </dgm:spPr>
      <dgm:t>
        <a:bodyPr/>
        <a:lstStyle/>
        <a:p>
          <a:r>
            <a:rPr lang="fr-CA" b="1" noProof="0" smtClean="0"/>
            <a:t>Recueillir des  données</a:t>
          </a:r>
          <a:endParaRPr lang="fr-CA" b="1" noProof="0"/>
        </a:p>
      </dgm:t>
    </dgm:pt>
    <dgm:pt modelId="{5263953B-39DB-45D0-9163-7CC3F416FAAE}" type="parTrans" cxnId="{CDA3D1FD-267E-41DE-9DFE-CAC37E7305AA}">
      <dgm:prSet/>
      <dgm:spPr/>
      <dgm:t>
        <a:bodyPr/>
        <a:lstStyle/>
        <a:p>
          <a:endParaRPr lang="en-CA"/>
        </a:p>
      </dgm:t>
    </dgm:pt>
    <dgm:pt modelId="{33B92B21-8CBB-450A-A0FB-9AE6195EE7D7}" type="sibTrans" cxnId="{CDA3D1FD-267E-41DE-9DFE-CAC37E7305AA}">
      <dgm:prSet/>
      <dgm:spPr/>
      <dgm:t>
        <a:bodyPr/>
        <a:lstStyle/>
        <a:p>
          <a:endParaRPr lang="en-CA"/>
        </a:p>
      </dgm:t>
    </dgm:pt>
    <dgm:pt modelId="{BFADC3DF-4888-4104-81FA-116985CD3A37}">
      <dgm:prSet phldrT="[Text]"/>
      <dgm:spPr>
        <a:solidFill>
          <a:srgbClr val="00B0F0"/>
        </a:solidFill>
      </dgm:spPr>
      <dgm:t>
        <a:bodyPr/>
        <a:lstStyle/>
        <a:p>
          <a:r>
            <a:rPr lang="en-CA" b="1" dirty="0" smtClean="0"/>
            <a:t>ANALYSER</a:t>
          </a:r>
        </a:p>
      </dgm:t>
    </dgm:pt>
    <dgm:pt modelId="{8C27D70A-C7E5-4995-9686-417204F6B570}" type="parTrans" cxnId="{85944AFE-FD27-4E99-80DD-56C1EECB8F65}">
      <dgm:prSet/>
      <dgm:spPr/>
      <dgm:t>
        <a:bodyPr/>
        <a:lstStyle/>
        <a:p>
          <a:endParaRPr lang="en-CA"/>
        </a:p>
      </dgm:t>
    </dgm:pt>
    <dgm:pt modelId="{15D979DD-4E0E-495B-B3BD-153E37D19507}" type="sibTrans" cxnId="{85944AFE-FD27-4E99-80DD-56C1EECB8F65}">
      <dgm:prSet/>
      <dgm:spPr/>
      <dgm:t>
        <a:bodyPr/>
        <a:lstStyle/>
        <a:p>
          <a:endParaRPr lang="en-CA"/>
        </a:p>
      </dgm:t>
    </dgm:pt>
    <dgm:pt modelId="{079B4C22-98FA-4C78-91D3-E05DC92DB4D9}">
      <dgm:prSet phldrT="[Text]"/>
      <dgm:spPr>
        <a:solidFill>
          <a:srgbClr val="92D050"/>
        </a:solidFill>
      </dgm:spPr>
      <dgm:t>
        <a:bodyPr/>
        <a:lstStyle/>
        <a:p>
          <a:r>
            <a:rPr lang="fr-CA" b="1" noProof="0" smtClean="0"/>
            <a:t>Analyser les causes possibles</a:t>
          </a:r>
          <a:endParaRPr lang="fr-CA" b="1" noProof="0"/>
        </a:p>
      </dgm:t>
    </dgm:pt>
    <dgm:pt modelId="{69451133-FCB1-4EFA-A6AF-D9BB9B1EE826}" type="parTrans" cxnId="{2CE2D90F-45A9-4218-A8D2-D73B22F10E33}">
      <dgm:prSet/>
      <dgm:spPr/>
      <dgm:t>
        <a:bodyPr/>
        <a:lstStyle/>
        <a:p>
          <a:endParaRPr lang="en-CA"/>
        </a:p>
      </dgm:t>
    </dgm:pt>
    <dgm:pt modelId="{68622052-9BDC-45F4-BC8E-402F4A2D308C}" type="sibTrans" cxnId="{2CE2D90F-45A9-4218-A8D2-D73B22F10E33}">
      <dgm:prSet/>
      <dgm:spPr/>
      <dgm:t>
        <a:bodyPr/>
        <a:lstStyle/>
        <a:p>
          <a:endParaRPr lang="en-CA"/>
        </a:p>
      </dgm:t>
    </dgm:pt>
    <dgm:pt modelId="{2004331C-E158-4127-AB4F-3C99ED7E2C7E}">
      <dgm:prSet/>
      <dgm:spPr/>
      <dgm:t>
        <a:bodyPr/>
        <a:lstStyle/>
        <a:p>
          <a:r>
            <a:rPr lang="en-CA" b="1" dirty="0" smtClean="0"/>
            <a:t>AMÉLIORER</a:t>
          </a:r>
        </a:p>
      </dgm:t>
    </dgm:pt>
    <dgm:pt modelId="{8047F0A4-B6B8-4B4A-8750-5CD509015330}" type="parTrans" cxnId="{F378BDE4-DC1C-4F83-96DA-15C309D21038}">
      <dgm:prSet/>
      <dgm:spPr/>
      <dgm:t>
        <a:bodyPr/>
        <a:lstStyle/>
        <a:p>
          <a:endParaRPr lang="en-CA"/>
        </a:p>
      </dgm:t>
    </dgm:pt>
    <dgm:pt modelId="{6F62544E-B4DB-40B2-AD82-EA0940105890}" type="sibTrans" cxnId="{F378BDE4-DC1C-4F83-96DA-15C309D21038}">
      <dgm:prSet/>
      <dgm:spPr/>
      <dgm:t>
        <a:bodyPr/>
        <a:lstStyle/>
        <a:p>
          <a:endParaRPr lang="en-CA"/>
        </a:p>
      </dgm:t>
    </dgm:pt>
    <dgm:pt modelId="{DB1984B8-DB7E-4CFA-8677-3039AE15F031}">
      <dgm:prSet/>
      <dgm:spPr/>
      <dgm:t>
        <a:bodyPr/>
        <a:lstStyle/>
        <a:p>
          <a:r>
            <a:rPr lang="en-CA" b="1" dirty="0" smtClean="0"/>
            <a:t>CONTRÔLER</a:t>
          </a:r>
        </a:p>
      </dgm:t>
    </dgm:pt>
    <dgm:pt modelId="{42C13D23-BACF-4792-924F-548BD0CB62F3}" type="parTrans" cxnId="{71B81689-1652-4A61-B846-BFF9723185BB}">
      <dgm:prSet/>
      <dgm:spPr/>
      <dgm:t>
        <a:bodyPr/>
        <a:lstStyle/>
        <a:p>
          <a:endParaRPr lang="en-CA"/>
        </a:p>
      </dgm:t>
    </dgm:pt>
    <dgm:pt modelId="{B7340A0F-9536-4286-9FD8-C27938F71BB6}" type="sibTrans" cxnId="{71B81689-1652-4A61-B846-BFF9723185BB}">
      <dgm:prSet/>
      <dgm:spPr/>
      <dgm:t>
        <a:bodyPr/>
        <a:lstStyle/>
        <a:p>
          <a:endParaRPr lang="en-CA"/>
        </a:p>
      </dgm:t>
    </dgm:pt>
    <dgm:pt modelId="{D061EBC8-5C42-4334-A38B-F253F511E1BB}">
      <dgm:prSet/>
      <dgm:spPr/>
      <dgm:t>
        <a:bodyPr/>
        <a:lstStyle/>
        <a:p>
          <a:r>
            <a:rPr lang="fr-CA" b="1" noProof="0" smtClean="0"/>
            <a:t>Cerner les solutions possibles</a:t>
          </a:r>
          <a:endParaRPr lang="fr-CA" b="1" noProof="0"/>
        </a:p>
      </dgm:t>
    </dgm:pt>
    <dgm:pt modelId="{A6EEFE45-AED6-44F4-A5BB-41935CA0A6C8}" type="parTrans" cxnId="{C71EF7A1-9F65-40B8-97DE-DBB6B8C9E3E5}">
      <dgm:prSet/>
      <dgm:spPr/>
      <dgm:t>
        <a:bodyPr/>
        <a:lstStyle/>
        <a:p>
          <a:endParaRPr lang="en-CA"/>
        </a:p>
      </dgm:t>
    </dgm:pt>
    <dgm:pt modelId="{E9920A8C-0EE8-4775-BB87-A350FAE8BA50}" type="sibTrans" cxnId="{C71EF7A1-9F65-40B8-97DE-DBB6B8C9E3E5}">
      <dgm:prSet/>
      <dgm:spPr/>
      <dgm:t>
        <a:bodyPr/>
        <a:lstStyle/>
        <a:p>
          <a:endParaRPr lang="en-CA"/>
        </a:p>
      </dgm:t>
    </dgm:pt>
    <dgm:pt modelId="{64FB9824-1F5E-4E74-8E59-9DC5828EA3AE}">
      <dgm:prSet/>
      <dgm:spPr/>
      <dgm:t>
        <a:bodyPr/>
        <a:lstStyle/>
        <a:p>
          <a:r>
            <a:rPr lang="fr-CA" b="1" noProof="0" smtClean="0"/>
            <a:t>Instaurer des contrôles pour assurer la durabilité de la solution</a:t>
          </a:r>
          <a:endParaRPr lang="fr-CA" b="1" noProof="0"/>
        </a:p>
      </dgm:t>
    </dgm:pt>
    <dgm:pt modelId="{34B5C809-0A8D-4F0C-84E0-B23C72F5FC67}" type="parTrans" cxnId="{781D3563-8CEC-42BE-87ED-8E6CB88A5414}">
      <dgm:prSet/>
      <dgm:spPr/>
      <dgm:t>
        <a:bodyPr/>
        <a:lstStyle/>
        <a:p>
          <a:endParaRPr lang="en-CA"/>
        </a:p>
      </dgm:t>
    </dgm:pt>
    <dgm:pt modelId="{B66797F3-6C79-4C3A-8707-A52A79CA9F95}" type="sibTrans" cxnId="{781D3563-8CEC-42BE-87ED-8E6CB88A5414}">
      <dgm:prSet/>
      <dgm:spPr/>
      <dgm:t>
        <a:bodyPr/>
        <a:lstStyle/>
        <a:p>
          <a:endParaRPr lang="en-CA"/>
        </a:p>
      </dgm:t>
    </dgm:pt>
    <dgm:pt modelId="{BFC0D949-85D9-4D61-896F-CAB47408573B}">
      <dgm:prSet/>
      <dgm:spPr>
        <a:solidFill>
          <a:srgbClr val="92D050"/>
        </a:solidFill>
      </dgm:spPr>
      <dgm:t>
        <a:bodyPr/>
        <a:lstStyle/>
        <a:p>
          <a:r>
            <a:rPr lang="fr-CA" b="1" noProof="0" smtClean="0"/>
            <a:t>Situation cible</a:t>
          </a:r>
        </a:p>
      </dgm:t>
    </dgm:pt>
    <dgm:pt modelId="{5F6F09B4-306D-45FA-87B9-40537A80A7CE}" type="parTrans" cxnId="{D45C888E-A599-4AAC-AFAB-9E0D03A8E8FB}">
      <dgm:prSet/>
      <dgm:spPr/>
      <dgm:t>
        <a:bodyPr/>
        <a:lstStyle/>
        <a:p>
          <a:endParaRPr lang="en-CA"/>
        </a:p>
      </dgm:t>
    </dgm:pt>
    <dgm:pt modelId="{EEC85AB7-5B90-4790-97FE-B321D4013938}" type="sibTrans" cxnId="{D45C888E-A599-4AAC-AFAB-9E0D03A8E8FB}">
      <dgm:prSet/>
      <dgm:spPr/>
      <dgm:t>
        <a:bodyPr/>
        <a:lstStyle/>
        <a:p>
          <a:endParaRPr lang="en-CA"/>
        </a:p>
      </dgm:t>
    </dgm:pt>
    <dgm:pt modelId="{6FBF5CFA-C238-4AF2-B5E7-654D2545B39E}">
      <dgm:prSet/>
      <dgm:spPr>
        <a:solidFill>
          <a:srgbClr val="92D050"/>
        </a:solidFill>
      </dgm:spPr>
      <dgm:t>
        <a:bodyPr/>
        <a:lstStyle/>
        <a:p>
          <a:r>
            <a:rPr lang="fr-CA" b="1" noProof="0" smtClean="0"/>
            <a:t>Problème</a:t>
          </a:r>
        </a:p>
      </dgm:t>
    </dgm:pt>
    <dgm:pt modelId="{F07D10E5-9E99-4144-8001-07B4B513CF9D}" type="parTrans" cxnId="{21B57BBE-843A-4154-9EAE-9D66663F98D7}">
      <dgm:prSet/>
      <dgm:spPr/>
      <dgm:t>
        <a:bodyPr/>
        <a:lstStyle/>
        <a:p>
          <a:endParaRPr lang="en-CA"/>
        </a:p>
      </dgm:t>
    </dgm:pt>
    <dgm:pt modelId="{69DA9F90-A4FB-428A-B2D3-3BE4EA9051DA}" type="sibTrans" cxnId="{21B57BBE-843A-4154-9EAE-9D66663F98D7}">
      <dgm:prSet/>
      <dgm:spPr/>
      <dgm:t>
        <a:bodyPr/>
        <a:lstStyle/>
        <a:p>
          <a:endParaRPr lang="en-CA"/>
        </a:p>
      </dgm:t>
    </dgm:pt>
    <dgm:pt modelId="{060D07CF-950E-4A16-B7DF-5DA27022941E}">
      <dgm:prSet/>
      <dgm:spPr>
        <a:solidFill>
          <a:srgbClr val="92D050"/>
        </a:solidFill>
      </dgm:spPr>
      <dgm:t>
        <a:bodyPr/>
        <a:lstStyle/>
        <a:p>
          <a:r>
            <a:rPr lang="fr-CA" b="1" noProof="0" smtClean="0"/>
            <a:t>Objectifs</a:t>
          </a:r>
        </a:p>
      </dgm:t>
    </dgm:pt>
    <dgm:pt modelId="{595E922D-42F0-4326-8ED1-156D13DF591F}" type="parTrans" cxnId="{463A177F-2EDA-4347-93EB-CB9DE05472F5}">
      <dgm:prSet/>
      <dgm:spPr/>
      <dgm:t>
        <a:bodyPr/>
        <a:lstStyle/>
        <a:p>
          <a:endParaRPr lang="en-CA"/>
        </a:p>
      </dgm:t>
    </dgm:pt>
    <dgm:pt modelId="{DD9F6A9B-59DD-41FC-AA50-A4138C8FB7CE}" type="sibTrans" cxnId="{463A177F-2EDA-4347-93EB-CB9DE05472F5}">
      <dgm:prSet/>
      <dgm:spPr/>
      <dgm:t>
        <a:bodyPr/>
        <a:lstStyle/>
        <a:p>
          <a:endParaRPr lang="en-CA"/>
        </a:p>
      </dgm:t>
    </dgm:pt>
    <dgm:pt modelId="{B36E15E3-593B-4DFE-A7E1-7D72A7F9F8F5}">
      <dgm:prSet/>
      <dgm:spPr>
        <a:solidFill>
          <a:srgbClr val="92D050"/>
        </a:solidFill>
      </dgm:spPr>
      <dgm:t>
        <a:bodyPr/>
        <a:lstStyle/>
        <a:p>
          <a:endParaRPr lang="fr-CA" b="1" noProof="0" dirty="0" smtClean="0">
            <a:solidFill>
              <a:srgbClr val="0B0201"/>
            </a:solidFill>
          </a:endParaRPr>
        </a:p>
      </dgm:t>
    </dgm:pt>
    <dgm:pt modelId="{B62C0500-499E-4B6C-9077-363CBB3F57A6}" type="parTrans" cxnId="{F3D58FCF-788C-4D1C-A776-9B3D20BECBDE}">
      <dgm:prSet/>
      <dgm:spPr/>
      <dgm:t>
        <a:bodyPr/>
        <a:lstStyle/>
        <a:p>
          <a:endParaRPr lang="en-CA"/>
        </a:p>
      </dgm:t>
    </dgm:pt>
    <dgm:pt modelId="{8B71E653-5871-4783-B574-2DDE6025A187}" type="sibTrans" cxnId="{F3D58FCF-788C-4D1C-A776-9B3D20BECBDE}">
      <dgm:prSet/>
      <dgm:spPr/>
      <dgm:t>
        <a:bodyPr/>
        <a:lstStyle/>
        <a:p>
          <a:endParaRPr lang="en-CA"/>
        </a:p>
      </dgm:t>
    </dgm:pt>
    <dgm:pt modelId="{9C32300F-58AA-44B3-9789-7F423921E25A}">
      <dgm:prSet/>
      <dgm:spPr>
        <a:solidFill>
          <a:srgbClr val="92D050"/>
        </a:solidFill>
      </dgm:spPr>
      <dgm:t>
        <a:bodyPr/>
        <a:lstStyle/>
        <a:p>
          <a:r>
            <a:rPr lang="fr-CA" b="1" noProof="0" smtClean="0"/>
            <a:t>Schématiser le processus</a:t>
          </a:r>
        </a:p>
      </dgm:t>
    </dgm:pt>
    <dgm:pt modelId="{0F366C80-F7B7-49D3-8375-835A60EFAD50}" type="parTrans" cxnId="{B3D040C0-637B-45A2-B2F9-B87D1F7D37E2}">
      <dgm:prSet/>
      <dgm:spPr/>
      <dgm:t>
        <a:bodyPr/>
        <a:lstStyle/>
        <a:p>
          <a:endParaRPr lang="en-CA"/>
        </a:p>
      </dgm:t>
    </dgm:pt>
    <dgm:pt modelId="{1476D9B1-78A8-413D-A57F-8D0447922C59}" type="sibTrans" cxnId="{B3D040C0-637B-45A2-B2F9-B87D1F7D37E2}">
      <dgm:prSet/>
      <dgm:spPr/>
      <dgm:t>
        <a:bodyPr/>
        <a:lstStyle/>
        <a:p>
          <a:endParaRPr lang="en-CA"/>
        </a:p>
      </dgm:t>
    </dgm:pt>
    <dgm:pt modelId="{6DD1497A-84B1-4FA7-8B9E-1890076B0C18}">
      <dgm:prSet/>
      <dgm:spPr>
        <a:solidFill>
          <a:srgbClr val="92D050"/>
        </a:solidFill>
      </dgm:spPr>
      <dgm:t>
        <a:bodyPr/>
        <a:lstStyle/>
        <a:p>
          <a:r>
            <a:rPr lang="fr-CA" b="1" noProof="0" smtClean="0"/>
            <a:t>Cerner les causes possibles</a:t>
          </a:r>
        </a:p>
      </dgm:t>
    </dgm:pt>
    <dgm:pt modelId="{B9188C3E-868E-44AB-A913-82A54EE9BB26}" type="parTrans" cxnId="{63484338-2F5C-4FEC-806D-5C95BD5755EB}">
      <dgm:prSet/>
      <dgm:spPr/>
      <dgm:t>
        <a:bodyPr/>
        <a:lstStyle/>
        <a:p>
          <a:endParaRPr lang="en-CA"/>
        </a:p>
      </dgm:t>
    </dgm:pt>
    <dgm:pt modelId="{23E41436-4B71-4B2A-A5F3-0378D81D45EB}" type="sibTrans" cxnId="{63484338-2F5C-4FEC-806D-5C95BD5755EB}">
      <dgm:prSet/>
      <dgm:spPr/>
      <dgm:t>
        <a:bodyPr/>
        <a:lstStyle/>
        <a:p>
          <a:endParaRPr lang="en-CA"/>
        </a:p>
      </dgm:t>
    </dgm:pt>
    <dgm:pt modelId="{63637893-DB14-48FD-BB6E-F732D2E7B86F}">
      <dgm:prSet/>
      <dgm:spPr>
        <a:solidFill>
          <a:srgbClr val="92D050"/>
        </a:solidFill>
      </dgm:spPr>
      <dgm:t>
        <a:bodyPr/>
        <a:lstStyle/>
        <a:p>
          <a:endParaRPr lang="fr-CA" b="1" noProof="0" dirty="0" smtClean="0">
            <a:solidFill>
              <a:srgbClr val="0B0201"/>
            </a:solidFill>
          </a:endParaRPr>
        </a:p>
      </dgm:t>
    </dgm:pt>
    <dgm:pt modelId="{B3AED788-B404-4387-980C-9A5700FA3376}" type="parTrans" cxnId="{CADD0571-11C5-4EE8-B48F-82E525BAE92D}">
      <dgm:prSet/>
      <dgm:spPr/>
      <dgm:t>
        <a:bodyPr/>
        <a:lstStyle/>
        <a:p>
          <a:endParaRPr lang="en-CA"/>
        </a:p>
      </dgm:t>
    </dgm:pt>
    <dgm:pt modelId="{CE95C435-107A-4F30-9B53-99E515AF7113}" type="sibTrans" cxnId="{CADD0571-11C5-4EE8-B48F-82E525BAE92D}">
      <dgm:prSet/>
      <dgm:spPr/>
      <dgm:t>
        <a:bodyPr/>
        <a:lstStyle/>
        <a:p>
          <a:endParaRPr lang="en-CA"/>
        </a:p>
      </dgm:t>
    </dgm:pt>
    <dgm:pt modelId="{65F53132-8679-433B-8ABD-FCB45ACF8C0D}">
      <dgm:prSet/>
      <dgm:spPr>
        <a:solidFill>
          <a:srgbClr val="92D050"/>
        </a:solidFill>
      </dgm:spPr>
      <dgm:t>
        <a:bodyPr/>
        <a:lstStyle/>
        <a:p>
          <a:r>
            <a:rPr lang="fr-CA" b="1" noProof="0" smtClean="0"/>
            <a:t>Cerner les causes profondes</a:t>
          </a:r>
        </a:p>
      </dgm:t>
    </dgm:pt>
    <dgm:pt modelId="{095E3AA6-2038-48DA-99E5-CD6C25F66B72}" type="parTrans" cxnId="{BF375BB5-8C16-4E66-ADB4-86A7F5971024}">
      <dgm:prSet/>
      <dgm:spPr/>
      <dgm:t>
        <a:bodyPr/>
        <a:lstStyle/>
        <a:p>
          <a:endParaRPr lang="en-CA"/>
        </a:p>
      </dgm:t>
    </dgm:pt>
    <dgm:pt modelId="{3F75E3CA-45BE-46A6-9B82-9BA7097B5051}" type="sibTrans" cxnId="{BF375BB5-8C16-4E66-ADB4-86A7F5971024}">
      <dgm:prSet/>
      <dgm:spPr/>
      <dgm:t>
        <a:bodyPr/>
        <a:lstStyle/>
        <a:p>
          <a:endParaRPr lang="en-CA"/>
        </a:p>
      </dgm:t>
    </dgm:pt>
    <dgm:pt modelId="{C57345F5-6206-4999-8EEE-B49D0257CC86}">
      <dgm:prSet/>
      <dgm:spPr>
        <a:solidFill>
          <a:srgbClr val="92D050"/>
        </a:solidFill>
      </dgm:spPr>
      <dgm:t>
        <a:bodyPr/>
        <a:lstStyle/>
        <a:p>
          <a:r>
            <a:rPr lang="fr-CA" b="1" noProof="0" dirty="0" smtClean="0"/>
            <a:t>Déterminer les causes principales</a:t>
          </a:r>
        </a:p>
      </dgm:t>
    </dgm:pt>
    <dgm:pt modelId="{2C967451-6CD1-4A2D-A144-0E5DF753F8B6}" type="parTrans" cxnId="{C059C2D0-A221-4A76-8A92-BA7F2D7FBB33}">
      <dgm:prSet/>
      <dgm:spPr/>
      <dgm:t>
        <a:bodyPr/>
        <a:lstStyle/>
        <a:p>
          <a:endParaRPr lang="en-CA"/>
        </a:p>
      </dgm:t>
    </dgm:pt>
    <dgm:pt modelId="{AE9DBDFF-67EB-4FC4-8BB9-5CB228E406BA}" type="sibTrans" cxnId="{C059C2D0-A221-4A76-8A92-BA7F2D7FBB33}">
      <dgm:prSet/>
      <dgm:spPr/>
      <dgm:t>
        <a:bodyPr/>
        <a:lstStyle/>
        <a:p>
          <a:endParaRPr lang="en-CA"/>
        </a:p>
      </dgm:t>
    </dgm:pt>
    <dgm:pt modelId="{DB0CE76B-8656-496E-81B8-C268CF2EFDE3}">
      <dgm:prSet/>
      <dgm:spPr/>
      <dgm:t>
        <a:bodyPr/>
        <a:lstStyle/>
        <a:p>
          <a:r>
            <a:rPr lang="fr-CA" b="1" noProof="0" smtClean="0"/>
            <a:t>Établir des priorités et planifier des solutions</a:t>
          </a:r>
        </a:p>
      </dgm:t>
    </dgm:pt>
    <dgm:pt modelId="{7F91FADB-CA96-416D-8584-FF16CA3D666F}" type="parTrans" cxnId="{42976865-3C90-4C50-85F9-5304B1D83BAC}">
      <dgm:prSet/>
      <dgm:spPr/>
      <dgm:t>
        <a:bodyPr/>
        <a:lstStyle/>
        <a:p>
          <a:endParaRPr lang="en-CA"/>
        </a:p>
      </dgm:t>
    </dgm:pt>
    <dgm:pt modelId="{72524B4E-F8DA-4FBC-87E5-A8C6513F9294}" type="sibTrans" cxnId="{42976865-3C90-4C50-85F9-5304B1D83BAC}">
      <dgm:prSet/>
      <dgm:spPr/>
      <dgm:t>
        <a:bodyPr/>
        <a:lstStyle/>
        <a:p>
          <a:endParaRPr lang="en-CA"/>
        </a:p>
      </dgm:t>
    </dgm:pt>
    <dgm:pt modelId="{27F00FD0-A250-4D9E-AB62-3D4971D2C6E7}">
      <dgm:prSet/>
      <dgm:spPr/>
      <dgm:t>
        <a:bodyPr/>
        <a:lstStyle/>
        <a:p>
          <a:r>
            <a:rPr lang="fr-CA" b="1" noProof="0" smtClean="0"/>
            <a:t>Implanter des solutions et les tester</a:t>
          </a:r>
        </a:p>
      </dgm:t>
    </dgm:pt>
    <dgm:pt modelId="{AEB4B2EB-B16D-4889-A89A-CDC8862615B0}" type="parTrans" cxnId="{AA196653-C988-4542-8E01-341286AB6523}">
      <dgm:prSet/>
      <dgm:spPr/>
      <dgm:t>
        <a:bodyPr/>
        <a:lstStyle/>
        <a:p>
          <a:endParaRPr lang="en-CA"/>
        </a:p>
      </dgm:t>
    </dgm:pt>
    <dgm:pt modelId="{80FEEFFB-F390-4FCE-A0AB-921EE5B796A2}" type="sibTrans" cxnId="{AA196653-C988-4542-8E01-341286AB6523}">
      <dgm:prSet/>
      <dgm:spPr/>
      <dgm:t>
        <a:bodyPr/>
        <a:lstStyle/>
        <a:p>
          <a:endParaRPr lang="en-CA"/>
        </a:p>
      </dgm:t>
    </dgm:pt>
    <dgm:pt modelId="{1B250718-22CF-4BC9-AAA9-037D3D80AB1B}">
      <dgm:prSet/>
      <dgm:spPr/>
      <dgm:t>
        <a:bodyPr/>
        <a:lstStyle/>
        <a:p>
          <a:endParaRPr lang="fr-CA" b="1" noProof="0" dirty="0" smtClean="0">
            <a:solidFill>
              <a:srgbClr val="0B0201"/>
            </a:solidFill>
          </a:endParaRPr>
        </a:p>
      </dgm:t>
    </dgm:pt>
    <dgm:pt modelId="{D446BFE0-EB64-4C71-820A-AE8D8B27AC34}" type="parTrans" cxnId="{202E39C5-5CEF-4A53-BF0D-FFDDD0AC8CEF}">
      <dgm:prSet/>
      <dgm:spPr/>
      <dgm:t>
        <a:bodyPr/>
        <a:lstStyle/>
        <a:p>
          <a:endParaRPr lang="en-CA"/>
        </a:p>
      </dgm:t>
    </dgm:pt>
    <dgm:pt modelId="{4AA44625-96F2-4357-968A-CB5CDE90C46E}" type="sibTrans" cxnId="{202E39C5-5CEF-4A53-BF0D-FFDDD0AC8CEF}">
      <dgm:prSet/>
      <dgm:spPr/>
      <dgm:t>
        <a:bodyPr/>
        <a:lstStyle/>
        <a:p>
          <a:endParaRPr lang="en-CA"/>
        </a:p>
      </dgm:t>
    </dgm:pt>
    <dgm:pt modelId="{8B818719-4EA2-4D76-8C57-63D1D9132583}">
      <dgm:prSet/>
      <dgm:spPr/>
      <dgm:t>
        <a:bodyPr/>
        <a:lstStyle/>
        <a:p>
          <a:r>
            <a:rPr lang="fr-CA" b="1" noProof="0" dirty="0" smtClean="0"/>
            <a:t>Amorcer l’amélioration continue</a:t>
          </a:r>
        </a:p>
      </dgm:t>
    </dgm:pt>
    <dgm:pt modelId="{E292DF28-AC0B-484C-B93A-A82C1561A282}" type="parTrans" cxnId="{DE767DA6-3682-476E-A5CB-E810ADD10916}">
      <dgm:prSet/>
      <dgm:spPr/>
      <dgm:t>
        <a:bodyPr/>
        <a:lstStyle/>
        <a:p>
          <a:endParaRPr lang="en-CA"/>
        </a:p>
      </dgm:t>
    </dgm:pt>
    <dgm:pt modelId="{B75EDE14-BC38-4030-A2FB-5FAE011B9E85}" type="sibTrans" cxnId="{DE767DA6-3682-476E-A5CB-E810ADD10916}">
      <dgm:prSet/>
      <dgm:spPr/>
      <dgm:t>
        <a:bodyPr/>
        <a:lstStyle/>
        <a:p>
          <a:endParaRPr lang="en-CA"/>
        </a:p>
      </dgm:t>
    </dgm:pt>
    <dgm:pt modelId="{685AA5B3-1993-493B-AFFD-AF782ADBB059}" type="pres">
      <dgm:prSet presAssocID="{714EF994-7801-4EC9-9338-B7294D34A3F2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C00440F0-5030-4E1C-B210-FC293E115AE7}" type="pres">
      <dgm:prSet presAssocID="{DB1984B8-DB7E-4CFA-8677-3039AE15F031}" presName="ChildAccent5" presStyleCnt="0"/>
      <dgm:spPr/>
      <dgm:t>
        <a:bodyPr/>
        <a:lstStyle/>
        <a:p>
          <a:endParaRPr lang="en-CA"/>
        </a:p>
      </dgm:t>
    </dgm:pt>
    <dgm:pt modelId="{FAA65B02-9034-40AF-87B7-3847868D2129}" type="pres">
      <dgm:prSet presAssocID="{DB1984B8-DB7E-4CFA-8677-3039AE15F031}" presName="ChildAccent" presStyleLbl="alignImgPlace1" presStyleIdx="0" presStyleCnt="5"/>
      <dgm:spPr/>
      <dgm:t>
        <a:bodyPr/>
        <a:lstStyle/>
        <a:p>
          <a:endParaRPr lang="en-CA"/>
        </a:p>
      </dgm:t>
    </dgm:pt>
    <dgm:pt modelId="{ABDC7521-EE28-4EEC-BB91-4D0E873387A9}" type="pres">
      <dgm:prSet presAssocID="{DB1984B8-DB7E-4CFA-8677-3039AE15F031}" presName="Child5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72AF410-089F-42E6-88C9-F9A27D09EE77}" type="pres">
      <dgm:prSet presAssocID="{DB1984B8-DB7E-4CFA-8677-3039AE15F031}" presName="Parent5" presStyleLbl="node1" presStyleIdx="0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E20860B-1701-49A0-9771-A6EC19D0DED7}" type="pres">
      <dgm:prSet presAssocID="{2004331C-E158-4127-AB4F-3C99ED7E2C7E}" presName="ChildAccent4" presStyleCnt="0"/>
      <dgm:spPr/>
      <dgm:t>
        <a:bodyPr/>
        <a:lstStyle/>
        <a:p>
          <a:endParaRPr lang="en-CA"/>
        </a:p>
      </dgm:t>
    </dgm:pt>
    <dgm:pt modelId="{BA5EC377-FAAD-499C-B0E5-D4209F6C6F21}" type="pres">
      <dgm:prSet presAssocID="{2004331C-E158-4127-AB4F-3C99ED7E2C7E}" presName="ChildAccent" presStyleLbl="alignImgPlace1" presStyleIdx="1" presStyleCnt="5"/>
      <dgm:spPr/>
      <dgm:t>
        <a:bodyPr/>
        <a:lstStyle/>
        <a:p>
          <a:endParaRPr lang="en-CA"/>
        </a:p>
      </dgm:t>
    </dgm:pt>
    <dgm:pt modelId="{E3650E8C-460C-455B-8C8C-CE80CC2A3B73}" type="pres">
      <dgm:prSet presAssocID="{2004331C-E158-4127-AB4F-3C99ED7E2C7E}" presName="Child4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AF35DC6-BB09-4F58-B154-B529D9E27DA3}" type="pres">
      <dgm:prSet presAssocID="{2004331C-E158-4127-AB4F-3C99ED7E2C7E}" presName="Parent4" presStyleLbl="node1" presStyleIdx="1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5230578-C22F-4F4B-9555-071A3E92BDD8}" type="pres">
      <dgm:prSet presAssocID="{BFADC3DF-4888-4104-81FA-116985CD3A37}" presName="ChildAccent3" presStyleCnt="0"/>
      <dgm:spPr/>
      <dgm:t>
        <a:bodyPr/>
        <a:lstStyle/>
        <a:p>
          <a:endParaRPr lang="en-CA"/>
        </a:p>
      </dgm:t>
    </dgm:pt>
    <dgm:pt modelId="{8F4311DD-5E0C-4A07-94BE-280802978109}" type="pres">
      <dgm:prSet presAssocID="{BFADC3DF-4888-4104-81FA-116985CD3A37}" presName="ChildAccent" presStyleLbl="alignImgPlace1" presStyleIdx="2" presStyleCnt="5"/>
      <dgm:spPr/>
      <dgm:t>
        <a:bodyPr/>
        <a:lstStyle/>
        <a:p>
          <a:endParaRPr lang="en-CA"/>
        </a:p>
      </dgm:t>
    </dgm:pt>
    <dgm:pt modelId="{A9E811A2-2369-4142-B5C7-5083D9E98CA9}" type="pres">
      <dgm:prSet presAssocID="{BFADC3DF-4888-4104-81FA-116985CD3A37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3CEEC88-D961-41DD-86B7-819355131C0A}" type="pres">
      <dgm:prSet presAssocID="{BFADC3DF-4888-4104-81FA-116985CD3A37}" presName="Parent3" presStyleLbl="node1" presStyleIdx="2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4B6FC4E-8872-4E59-B07E-B30ECE0339A0}" type="pres">
      <dgm:prSet presAssocID="{CC15E35B-DAD8-440D-81C0-5FC575E98760}" presName="ChildAccent2" presStyleCnt="0"/>
      <dgm:spPr/>
      <dgm:t>
        <a:bodyPr/>
        <a:lstStyle/>
        <a:p>
          <a:endParaRPr lang="en-CA"/>
        </a:p>
      </dgm:t>
    </dgm:pt>
    <dgm:pt modelId="{79F4F3F8-BD99-469C-8909-31F95A87F961}" type="pres">
      <dgm:prSet presAssocID="{CC15E35B-DAD8-440D-81C0-5FC575E98760}" presName="ChildAccent" presStyleLbl="alignImgPlace1" presStyleIdx="3" presStyleCnt="5"/>
      <dgm:spPr/>
      <dgm:t>
        <a:bodyPr/>
        <a:lstStyle/>
        <a:p>
          <a:endParaRPr lang="en-CA"/>
        </a:p>
      </dgm:t>
    </dgm:pt>
    <dgm:pt modelId="{10CBA961-49F4-45F0-8576-6BC42DEC8188}" type="pres">
      <dgm:prSet presAssocID="{CC15E35B-DAD8-440D-81C0-5FC575E98760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FC7CC99-B78E-417D-A8C1-2DDFDD79F84F}" type="pres">
      <dgm:prSet presAssocID="{CC15E35B-DAD8-440D-81C0-5FC575E98760}" presName="Parent2" presStyleLbl="node1" presStyleIdx="3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E947A8E-3AA0-4AE6-9585-0B510A88A2BD}" type="pres">
      <dgm:prSet presAssocID="{ADD90B1E-428F-4602-9F8A-D41EC57E4260}" presName="ChildAccent1" presStyleCnt="0"/>
      <dgm:spPr/>
      <dgm:t>
        <a:bodyPr/>
        <a:lstStyle/>
        <a:p>
          <a:endParaRPr lang="en-CA"/>
        </a:p>
      </dgm:t>
    </dgm:pt>
    <dgm:pt modelId="{77260E4D-2D78-4E19-BAC8-511889D034DE}" type="pres">
      <dgm:prSet presAssocID="{ADD90B1E-428F-4602-9F8A-D41EC57E4260}" presName="ChildAccent" presStyleLbl="alignImgPlace1" presStyleIdx="4" presStyleCnt="5"/>
      <dgm:spPr/>
      <dgm:t>
        <a:bodyPr/>
        <a:lstStyle/>
        <a:p>
          <a:endParaRPr lang="en-CA"/>
        </a:p>
      </dgm:t>
    </dgm:pt>
    <dgm:pt modelId="{99C6AC9F-BDE0-4D0A-87A8-6EDC575D188D}" type="pres">
      <dgm:prSet presAssocID="{ADD90B1E-428F-4602-9F8A-D41EC57E4260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4E33F43-D4AA-4117-AD3B-2231C1FD605E}" type="pres">
      <dgm:prSet presAssocID="{ADD90B1E-428F-4602-9F8A-D41EC57E4260}" presName="Parent1" presStyleLbl="node1" presStyleIdx="4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45F5A62B-FEE5-42EA-9611-966786DD7B56}" type="presOf" srcId="{BFC0D949-85D9-4D61-896F-CAB47408573B}" destId="{99C6AC9F-BDE0-4D0A-87A8-6EDC575D188D}" srcOrd="1" destOrd="1" presId="urn:microsoft.com/office/officeart/2011/layout/InterconnectedBlockProcess#1"/>
    <dgm:cxn modelId="{85944AFE-FD27-4E99-80DD-56C1EECB8F65}" srcId="{714EF994-7801-4EC9-9338-B7294D34A3F2}" destId="{BFADC3DF-4888-4104-81FA-116985CD3A37}" srcOrd="2" destOrd="0" parTransId="{8C27D70A-C7E5-4995-9686-417204F6B570}" sibTransId="{15D979DD-4E0E-495B-B3BD-153E37D19507}"/>
    <dgm:cxn modelId="{C4337C6A-4B90-461E-B5EA-5E7E32692E79}" type="presOf" srcId="{CC15E35B-DAD8-440D-81C0-5FC575E98760}" destId="{AFC7CC99-B78E-417D-A8C1-2DDFDD79F84F}" srcOrd="0" destOrd="0" presId="urn:microsoft.com/office/officeart/2011/layout/InterconnectedBlockProcess#1"/>
    <dgm:cxn modelId="{4FFC0A17-9D6F-4475-A98B-6E738B25D98A}" type="presOf" srcId="{079B4C22-98FA-4C78-91D3-E05DC92DB4D9}" destId="{A9E811A2-2369-4142-B5C7-5083D9E98CA9}" srcOrd="1" destOrd="0" presId="urn:microsoft.com/office/officeart/2011/layout/InterconnectedBlockProcess#1"/>
    <dgm:cxn modelId="{EBA7F14C-828E-47F6-A123-BB6D64F2F600}" type="presOf" srcId="{1B250718-22CF-4BC9-AAA9-037D3D80AB1B}" destId="{E3650E8C-460C-455B-8C8C-CE80CC2A3B73}" srcOrd="1" destOrd="3" presId="urn:microsoft.com/office/officeart/2011/layout/InterconnectedBlockProcess#1"/>
    <dgm:cxn modelId="{E0F02199-0F03-4D5D-9411-99A2227801CC}" type="presOf" srcId="{64FB9824-1F5E-4E74-8E59-9DC5828EA3AE}" destId="{FAA65B02-9034-40AF-87B7-3847868D2129}" srcOrd="0" destOrd="0" presId="urn:microsoft.com/office/officeart/2011/layout/InterconnectedBlockProcess#1"/>
    <dgm:cxn modelId="{0F416ABD-B553-4737-A600-64BC80E6375C}" type="presOf" srcId="{64FB9824-1F5E-4E74-8E59-9DC5828EA3AE}" destId="{ABDC7521-EE28-4EEC-BB91-4D0E873387A9}" srcOrd="1" destOrd="0" presId="urn:microsoft.com/office/officeart/2011/layout/InterconnectedBlockProcess#1"/>
    <dgm:cxn modelId="{781D3563-8CEC-42BE-87ED-8E6CB88A5414}" srcId="{DB1984B8-DB7E-4CFA-8677-3039AE15F031}" destId="{64FB9824-1F5E-4E74-8E59-9DC5828EA3AE}" srcOrd="0" destOrd="0" parTransId="{34B5C809-0A8D-4F0C-84E0-B23C72F5FC67}" sibTransId="{B66797F3-6C79-4C3A-8707-A52A79CA9F95}"/>
    <dgm:cxn modelId="{09D99CBF-3501-4C56-AEE2-8484E9A89159}" type="presOf" srcId="{079B4C22-98FA-4C78-91D3-E05DC92DB4D9}" destId="{8F4311DD-5E0C-4A07-94BE-280802978109}" srcOrd="0" destOrd="0" presId="urn:microsoft.com/office/officeart/2011/layout/InterconnectedBlockProcess#1"/>
    <dgm:cxn modelId="{463A177F-2EDA-4347-93EB-CB9DE05472F5}" srcId="{ADD90B1E-428F-4602-9F8A-D41EC57E4260}" destId="{060D07CF-950E-4A16-B7DF-5DA27022941E}" srcOrd="3" destOrd="0" parTransId="{595E922D-42F0-4326-8ED1-156D13DF591F}" sibTransId="{DD9F6A9B-59DD-41FC-AA50-A4138C8FB7CE}"/>
    <dgm:cxn modelId="{A4619EAB-4DAC-4980-B6BA-296644B340FA}" srcId="{ADD90B1E-428F-4602-9F8A-D41EC57E4260}" destId="{1AD0D7BD-3035-4035-A958-E55E0FFB6683}" srcOrd="0" destOrd="0" parTransId="{3169DD93-28EA-4977-B21A-344099E93828}" sibTransId="{E24D943E-5286-4E6B-925C-B7DF70FDBD16}"/>
    <dgm:cxn modelId="{824FA6EB-8315-4D26-976E-88D2EFD21307}" type="presOf" srcId="{2004331C-E158-4127-AB4F-3C99ED7E2C7E}" destId="{8AF35DC6-BB09-4F58-B154-B529D9E27DA3}" srcOrd="0" destOrd="0" presId="urn:microsoft.com/office/officeart/2011/layout/InterconnectedBlockProcess#1"/>
    <dgm:cxn modelId="{0B266F45-683A-4D9E-8E10-B98485AF30C5}" type="presOf" srcId="{27F00FD0-A250-4D9E-AB62-3D4971D2C6E7}" destId="{E3650E8C-460C-455B-8C8C-CE80CC2A3B73}" srcOrd="1" destOrd="2" presId="urn:microsoft.com/office/officeart/2011/layout/InterconnectedBlockProcess#1"/>
    <dgm:cxn modelId="{6779FC0F-E9CE-4426-9C77-28D842FC1B0A}" type="presOf" srcId="{1B250718-22CF-4BC9-AAA9-037D3D80AB1B}" destId="{BA5EC377-FAAD-499C-B0E5-D4209F6C6F21}" srcOrd="0" destOrd="3" presId="urn:microsoft.com/office/officeart/2011/layout/InterconnectedBlockProcess#1"/>
    <dgm:cxn modelId="{2CE2D90F-45A9-4218-A8D2-D73B22F10E33}" srcId="{BFADC3DF-4888-4104-81FA-116985CD3A37}" destId="{079B4C22-98FA-4C78-91D3-E05DC92DB4D9}" srcOrd="0" destOrd="0" parTransId="{69451133-FCB1-4EFA-A6AF-D9BB9B1EE826}" sibTransId="{68622052-9BDC-45F4-BC8E-402F4A2D308C}"/>
    <dgm:cxn modelId="{92907D12-DF8A-4354-8DF7-82D3895B01B8}" type="presOf" srcId="{DB1984B8-DB7E-4CFA-8677-3039AE15F031}" destId="{972AF410-089F-42E6-88C9-F9A27D09EE77}" srcOrd="0" destOrd="0" presId="urn:microsoft.com/office/officeart/2011/layout/InterconnectedBlockProcess#1"/>
    <dgm:cxn modelId="{DE767DA6-3682-476E-A5CB-E810ADD10916}" srcId="{DB1984B8-DB7E-4CFA-8677-3039AE15F031}" destId="{8B818719-4EA2-4D76-8C57-63D1D9132583}" srcOrd="1" destOrd="0" parTransId="{E292DF28-AC0B-484C-B93A-A82C1561A282}" sibTransId="{B75EDE14-BC38-4030-A2FB-5FAE011B9E85}"/>
    <dgm:cxn modelId="{D9F7288A-29D8-43EE-BE6C-2FE3CC1FE2F8}" type="presOf" srcId="{DB0CE76B-8656-496E-81B8-C268CF2EFDE3}" destId="{BA5EC377-FAAD-499C-B0E5-D4209F6C6F21}" srcOrd="0" destOrd="1" presId="urn:microsoft.com/office/officeart/2011/layout/InterconnectedBlockProcess#1"/>
    <dgm:cxn modelId="{42976865-3C90-4C50-85F9-5304B1D83BAC}" srcId="{2004331C-E158-4127-AB4F-3C99ED7E2C7E}" destId="{DB0CE76B-8656-496E-81B8-C268CF2EFDE3}" srcOrd="1" destOrd="0" parTransId="{7F91FADB-CA96-416D-8584-FF16CA3D666F}" sibTransId="{72524B4E-F8DA-4FBC-87E5-A8C6513F9294}"/>
    <dgm:cxn modelId="{C059C2D0-A221-4A76-8A92-BA7F2D7FBB33}" srcId="{BFADC3DF-4888-4104-81FA-116985CD3A37}" destId="{C57345F5-6206-4999-8EEE-B49D0257CC86}" srcOrd="2" destOrd="0" parTransId="{2C967451-6CD1-4A2D-A144-0E5DF753F8B6}" sibTransId="{AE9DBDFF-67EB-4FC4-8BB9-5CB228E406BA}"/>
    <dgm:cxn modelId="{C4D2DDCB-E3E6-45A2-B658-1A86A733F6AF}" type="presOf" srcId="{6DD1497A-84B1-4FA7-8B9E-1890076B0C18}" destId="{10CBA961-49F4-45F0-8576-6BC42DEC8188}" srcOrd="1" destOrd="2" presId="urn:microsoft.com/office/officeart/2011/layout/InterconnectedBlockProcess#1"/>
    <dgm:cxn modelId="{141472AC-A064-47F5-ABC6-C126E178C58F}" type="presOf" srcId="{BFADC3DF-4888-4104-81FA-116985CD3A37}" destId="{33CEEC88-D961-41DD-86B7-819355131C0A}" srcOrd="0" destOrd="0" presId="urn:microsoft.com/office/officeart/2011/layout/InterconnectedBlockProcess#1"/>
    <dgm:cxn modelId="{9292B5F4-F72D-4A2D-BF6D-9C93ADA9F253}" type="presOf" srcId="{27F00FD0-A250-4D9E-AB62-3D4971D2C6E7}" destId="{BA5EC377-FAAD-499C-B0E5-D4209F6C6F21}" srcOrd="0" destOrd="2" presId="urn:microsoft.com/office/officeart/2011/layout/InterconnectedBlockProcess#1"/>
    <dgm:cxn modelId="{46D43B91-6F0A-47A7-B923-B40E4E4D8CDC}" type="presOf" srcId="{1AD0D7BD-3035-4035-A958-E55E0FFB6683}" destId="{99C6AC9F-BDE0-4D0A-87A8-6EDC575D188D}" srcOrd="1" destOrd="0" presId="urn:microsoft.com/office/officeart/2011/layout/InterconnectedBlockProcess#1"/>
    <dgm:cxn modelId="{EA68CE4C-D48E-4147-8CC0-09A0BB3FD9D7}" type="presOf" srcId="{C57345F5-6206-4999-8EEE-B49D0257CC86}" destId="{A9E811A2-2369-4142-B5C7-5083D9E98CA9}" srcOrd="1" destOrd="2" presId="urn:microsoft.com/office/officeart/2011/layout/InterconnectedBlockProcess#1"/>
    <dgm:cxn modelId="{86C085BC-5A74-49E7-A6B3-E41C68664DB5}" srcId="{714EF994-7801-4EC9-9338-B7294D34A3F2}" destId="{ADD90B1E-428F-4602-9F8A-D41EC57E4260}" srcOrd="0" destOrd="0" parTransId="{AD01A769-93FD-491B-A2AA-4FE3CC73ECAA}" sibTransId="{2B74E953-BFC2-43E3-B900-8C5E581A8D1A}"/>
    <dgm:cxn modelId="{AF5812A9-43BB-4502-8412-753E90661F29}" type="presOf" srcId="{8B818719-4EA2-4D76-8C57-63D1D9132583}" destId="{ABDC7521-EE28-4EEC-BB91-4D0E873387A9}" srcOrd="1" destOrd="1" presId="urn:microsoft.com/office/officeart/2011/layout/InterconnectedBlockProcess#1"/>
    <dgm:cxn modelId="{87081E1B-392F-4730-96F7-8CDA2B011A16}" type="presOf" srcId="{060D07CF-950E-4A16-B7DF-5DA27022941E}" destId="{99C6AC9F-BDE0-4D0A-87A8-6EDC575D188D}" srcOrd="1" destOrd="3" presId="urn:microsoft.com/office/officeart/2011/layout/InterconnectedBlockProcess#1"/>
    <dgm:cxn modelId="{3C3BA089-C74A-4870-AA50-1F437E8AC364}" type="presOf" srcId="{9C32300F-58AA-44B3-9789-7F423921E25A}" destId="{10CBA961-49F4-45F0-8576-6BC42DEC8188}" srcOrd="1" destOrd="1" presId="urn:microsoft.com/office/officeart/2011/layout/InterconnectedBlockProcess#1"/>
    <dgm:cxn modelId="{55DBDFA6-F947-41A6-8162-D0497F5B43BD}" type="presOf" srcId="{DB0CE76B-8656-496E-81B8-C268CF2EFDE3}" destId="{E3650E8C-460C-455B-8C8C-CE80CC2A3B73}" srcOrd="1" destOrd="1" presId="urn:microsoft.com/office/officeart/2011/layout/InterconnectedBlockProcess#1"/>
    <dgm:cxn modelId="{98B0332C-EF6D-40B0-A4CE-2E7676419F70}" type="presOf" srcId="{9C32300F-58AA-44B3-9789-7F423921E25A}" destId="{79F4F3F8-BD99-469C-8909-31F95A87F961}" srcOrd="0" destOrd="1" presId="urn:microsoft.com/office/officeart/2011/layout/InterconnectedBlockProcess#1"/>
    <dgm:cxn modelId="{4C4BEF68-2951-45E5-BEB9-162BD4AEFE3E}" type="presOf" srcId="{714EF994-7801-4EC9-9338-B7294D34A3F2}" destId="{685AA5B3-1993-493B-AFFD-AF782ADBB059}" srcOrd="0" destOrd="0" presId="urn:microsoft.com/office/officeart/2011/layout/InterconnectedBlockProcess#1"/>
    <dgm:cxn modelId="{CADD0571-11C5-4EE8-B48F-82E525BAE92D}" srcId="{CC15E35B-DAD8-440D-81C0-5FC575E98760}" destId="{63637893-DB14-48FD-BB6E-F732D2E7B86F}" srcOrd="3" destOrd="0" parTransId="{B3AED788-B404-4387-980C-9A5700FA3376}" sibTransId="{CE95C435-107A-4F30-9B53-99E515AF7113}"/>
    <dgm:cxn modelId="{CAF094B6-8A5D-42DF-B88C-0C6492478E65}" type="presOf" srcId="{AE78751A-2EDD-4B70-B3A2-954F6706207F}" destId="{79F4F3F8-BD99-469C-8909-31F95A87F961}" srcOrd="0" destOrd="0" presId="urn:microsoft.com/office/officeart/2011/layout/InterconnectedBlockProcess#1"/>
    <dgm:cxn modelId="{F3D58FCF-788C-4D1C-A776-9B3D20BECBDE}" srcId="{ADD90B1E-428F-4602-9F8A-D41EC57E4260}" destId="{B36E15E3-593B-4DFE-A7E1-7D72A7F9F8F5}" srcOrd="4" destOrd="0" parTransId="{B62C0500-499E-4B6C-9077-363CBB3F57A6}" sibTransId="{8B71E653-5871-4783-B574-2DDE6025A187}"/>
    <dgm:cxn modelId="{63484338-2F5C-4FEC-806D-5C95BD5755EB}" srcId="{CC15E35B-DAD8-440D-81C0-5FC575E98760}" destId="{6DD1497A-84B1-4FA7-8B9E-1890076B0C18}" srcOrd="2" destOrd="0" parTransId="{B9188C3E-868E-44AB-A913-82A54EE9BB26}" sibTransId="{23E41436-4B71-4B2A-A5F3-0378D81D45EB}"/>
    <dgm:cxn modelId="{579E7219-852F-4262-9F98-1EE5FB817C2B}" type="presOf" srcId="{060D07CF-950E-4A16-B7DF-5DA27022941E}" destId="{77260E4D-2D78-4E19-BAC8-511889D034DE}" srcOrd="0" destOrd="3" presId="urn:microsoft.com/office/officeart/2011/layout/InterconnectedBlockProcess#1"/>
    <dgm:cxn modelId="{F378BDE4-DC1C-4F83-96DA-15C309D21038}" srcId="{714EF994-7801-4EC9-9338-B7294D34A3F2}" destId="{2004331C-E158-4127-AB4F-3C99ED7E2C7E}" srcOrd="3" destOrd="0" parTransId="{8047F0A4-B6B8-4B4A-8750-5CD509015330}" sibTransId="{6F62544E-B4DB-40B2-AD82-EA0940105890}"/>
    <dgm:cxn modelId="{F40BB41A-E00A-4D72-9F65-E4E3745372C2}" type="presOf" srcId="{6FBF5CFA-C238-4AF2-B5E7-654D2545B39E}" destId="{99C6AC9F-BDE0-4D0A-87A8-6EDC575D188D}" srcOrd="1" destOrd="2" presId="urn:microsoft.com/office/officeart/2011/layout/InterconnectedBlockProcess#1"/>
    <dgm:cxn modelId="{21B57BBE-843A-4154-9EAE-9D66663F98D7}" srcId="{ADD90B1E-428F-4602-9F8A-D41EC57E4260}" destId="{6FBF5CFA-C238-4AF2-B5E7-654D2545B39E}" srcOrd="2" destOrd="0" parTransId="{F07D10E5-9E99-4144-8001-07B4B513CF9D}" sibTransId="{69DA9F90-A4FB-428A-B2D3-3BE4EA9051DA}"/>
    <dgm:cxn modelId="{D45C888E-A599-4AAC-AFAB-9E0D03A8E8FB}" srcId="{ADD90B1E-428F-4602-9F8A-D41EC57E4260}" destId="{BFC0D949-85D9-4D61-896F-CAB47408573B}" srcOrd="1" destOrd="0" parTransId="{5F6F09B4-306D-45FA-87B9-40537A80A7CE}" sibTransId="{EEC85AB7-5B90-4790-97FE-B321D4013938}"/>
    <dgm:cxn modelId="{B3D040C0-637B-45A2-B2F9-B87D1F7D37E2}" srcId="{CC15E35B-DAD8-440D-81C0-5FC575E98760}" destId="{9C32300F-58AA-44B3-9789-7F423921E25A}" srcOrd="1" destOrd="0" parTransId="{0F366C80-F7B7-49D3-8375-835A60EFAD50}" sibTransId="{1476D9B1-78A8-413D-A57F-8D0447922C59}"/>
    <dgm:cxn modelId="{2481EAF2-4C40-40B0-8C37-119D9B884F36}" type="presOf" srcId="{6DD1497A-84B1-4FA7-8B9E-1890076B0C18}" destId="{79F4F3F8-BD99-469C-8909-31F95A87F961}" srcOrd="0" destOrd="2" presId="urn:microsoft.com/office/officeart/2011/layout/InterconnectedBlockProcess#1"/>
    <dgm:cxn modelId="{8057D64B-9353-4FBB-9760-EE55347805A3}" type="presOf" srcId="{AE78751A-2EDD-4B70-B3A2-954F6706207F}" destId="{10CBA961-49F4-45F0-8576-6BC42DEC8188}" srcOrd="1" destOrd="0" presId="urn:microsoft.com/office/officeart/2011/layout/InterconnectedBlockProcess#1"/>
    <dgm:cxn modelId="{E49D84BC-3E38-4F56-8A42-7CA8DBA63A7C}" type="presOf" srcId="{8B818719-4EA2-4D76-8C57-63D1D9132583}" destId="{FAA65B02-9034-40AF-87B7-3847868D2129}" srcOrd="0" destOrd="1" presId="urn:microsoft.com/office/officeart/2011/layout/InterconnectedBlockProcess#1"/>
    <dgm:cxn modelId="{BF375BB5-8C16-4E66-ADB4-86A7F5971024}" srcId="{BFADC3DF-4888-4104-81FA-116985CD3A37}" destId="{65F53132-8679-433B-8ABD-FCB45ACF8C0D}" srcOrd="1" destOrd="0" parTransId="{095E3AA6-2038-48DA-99E5-CD6C25F66B72}" sibTransId="{3F75E3CA-45BE-46A6-9B82-9BA7097B5051}"/>
    <dgm:cxn modelId="{903326BE-04CE-4E36-B5CC-CBC4DD193119}" type="presOf" srcId="{C57345F5-6206-4999-8EEE-B49D0257CC86}" destId="{8F4311DD-5E0C-4A07-94BE-280802978109}" srcOrd="0" destOrd="2" presId="urn:microsoft.com/office/officeart/2011/layout/InterconnectedBlockProcess#1"/>
    <dgm:cxn modelId="{791E2D4B-DC9D-4A99-9A4E-60ED38EAF39C}" srcId="{714EF994-7801-4EC9-9338-B7294D34A3F2}" destId="{CC15E35B-DAD8-440D-81C0-5FC575E98760}" srcOrd="1" destOrd="0" parTransId="{B3683098-0AC9-4C71-A13D-73F3B0C3E69F}" sibTransId="{E2363801-B1B2-4FBF-93B2-36CE8FDEDCF7}"/>
    <dgm:cxn modelId="{ABC0B217-4580-445D-ADAE-25CE58C2A08B}" type="presOf" srcId="{B36E15E3-593B-4DFE-A7E1-7D72A7F9F8F5}" destId="{77260E4D-2D78-4E19-BAC8-511889D034DE}" srcOrd="0" destOrd="4" presId="urn:microsoft.com/office/officeart/2011/layout/InterconnectedBlockProcess#1"/>
    <dgm:cxn modelId="{3CD21410-E153-477F-860B-BD252C7DDC49}" type="presOf" srcId="{6FBF5CFA-C238-4AF2-B5E7-654D2545B39E}" destId="{77260E4D-2D78-4E19-BAC8-511889D034DE}" srcOrd="0" destOrd="2" presId="urn:microsoft.com/office/officeart/2011/layout/InterconnectedBlockProcess#1"/>
    <dgm:cxn modelId="{202E39C5-5CEF-4A53-BF0D-FFDDD0AC8CEF}" srcId="{2004331C-E158-4127-AB4F-3C99ED7E2C7E}" destId="{1B250718-22CF-4BC9-AAA9-037D3D80AB1B}" srcOrd="3" destOrd="0" parTransId="{D446BFE0-EB64-4C71-820A-AE8D8B27AC34}" sibTransId="{4AA44625-96F2-4357-968A-CB5CDE90C46E}"/>
    <dgm:cxn modelId="{71B81689-1652-4A61-B846-BFF9723185BB}" srcId="{714EF994-7801-4EC9-9338-B7294D34A3F2}" destId="{DB1984B8-DB7E-4CFA-8677-3039AE15F031}" srcOrd="4" destOrd="0" parTransId="{42C13D23-BACF-4792-924F-548BD0CB62F3}" sibTransId="{B7340A0F-9536-4286-9FD8-C27938F71BB6}"/>
    <dgm:cxn modelId="{979F8B5E-E8A6-4957-9D68-589A9E1EA619}" type="presOf" srcId="{63637893-DB14-48FD-BB6E-F732D2E7B86F}" destId="{10CBA961-49F4-45F0-8576-6BC42DEC8188}" srcOrd="1" destOrd="3" presId="urn:microsoft.com/office/officeart/2011/layout/InterconnectedBlockProcess#1"/>
    <dgm:cxn modelId="{C0B6D7D8-8CB4-43DE-BF46-2C34B0BD51F9}" type="presOf" srcId="{1AD0D7BD-3035-4035-A958-E55E0FFB6683}" destId="{77260E4D-2D78-4E19-BAC8-511889D034DE}" srcOrd="0" destOrd="0" presId="urn:microsoft.com/office/officeart/2011/layout/InterconnectedBlockProcess#1"/>
    <dgm:cxn modelId="{AE41B689-DA09-4C88-B046-8F96398E6FE3}" type="presOf" srcId="{65F53132-8679-433B-8ABD-FCB45ACF8C0D}" destId="{8F4311DD-5E0C-4A07-94BE-280802978109}" srcOrd="0" destOrd="1" presId="urn:microsoft.com/office/officeart/2011/layout/InterconnectedBlockProcess#1"/>
    <dgm:cxn modelId="{C71EF7A1-9F65-40B8-97DE-DBB6B8C9E3E5}" srcId="{2004331C-E158-4127-AB4F-3C99ED7E2C7E}" destId="{D061EBC8-5C42-4334-A38B-F253F511E1BB}" srcOrd="0" destOrd="0" parTransId="{A6EEFE45-AED6-44F4-A5BB-41935CA0A6C8}" sibTransId="{E9920A8C-0EE8-4775-BB87-A350FAE8BA50}"/>
    <dgm:cxn modelId="{AA196653-C988-4542-8E01-341286AB6523}" srcId="{2004331C-E158-4127-AB4F-3C99ED7E2C7E}" destId="{27F00FD0-A250-4D9E-AB62-3D4971D2C6E7}" srcOrd="2" destOrd="0" parTransId="{AEB4B2EB-B16D-4889-A89A-CDC8862615B0}" sibTransId="{80FEEFFB-F390-4FCE-A0AB-921EE5B796A2}"/>
    <dgm:cxn modelId="{8EAC30DC-A5E5-471E-9811-179631431F61}" type="presOf" srcId="{63637893-DB14-48FD-BB6E-F732D2E7B86F}" destId="{79F4F3F8-BD99-469C-8909-31F95A87F961}" srcOrd="0" destOrd="3" presId="urn:microsoft.com/office/officeart/2011/layout/InterconnectedBlockProcess#1"/>
    <dgm:cxn modelId="{E649A21C-5DDE-4A76-9DC6-89A8E6E88EFA}" type="presOf" srcId="{65F53132-8679-433B-8ABD-FCB45ACF8C0D}" destId="{A9E811A2-2369-4142-B5C7-5083D9E98CA9}" srcOrd="1" destOrd="1" presId="urn:microsoft.com/office/officeart/2011/layout/InterconnectedBlockProcess#1"/>
    <dgm:cxn modelId="{CDA3D1FD-267E-41DE-9DFE-CAC37E7305AA}" srcId="{CC15E35B-DAD8-440D-81C0-5FC575E98760}" destId="{AE78751A-2EDD-4B70-B3A2-954F6706207F}" srcOrd="0" destOrd="0" parTransId="{5263953B-39DB-45D0-9163-7CC3F416FAAE}" sibTransId="{33B92B21-8CBB-450A-A0FB-9AE6195EE7D7}"/>
    <dgm:cxn modelId="{9B42FC19-458F-4E17-87F4-CA803FB103EE}" type="presOf" srcId="{D061EBC8-5C42-4334-A38B-F253F511E1BB}" destId="{E3650E8C-460C-455B-8C8C-CE80CC2A3B73}" srcOrd="1" destOrd="0" presId="urn:microsoft.com/office/officeart/2011/layout/InterconnectedBlockProcess#1"/>
    <dgm:cxn modelId="{5DE3EBE9-AFE4-432E-8613-3C46E2DB3E4C}" type="presOf" srcId="{B36E15E3-593B-4DFE-A7E1-7D72A7F9F8F5}" destId="{99C6AC9F-BDE0-4D0A-87A8-6EDC575D188D}" srcOrd="1" destOrd="4" presId="urn:microsoft.com/office/officeart/2011/layout/InterconnectedBlockProcess#1"/>
    <dgm:cxn modelId="{C6E71506-E3EE-4B95-8C20-E61B83D20B5D}" type="presOf" srcId="{BFC0D949-85D9-4D61-896F-CAB47408573B}" destId="{77260E4D-2D78-4E19-BAC8-511889D034DE}" srcOrd="0" destOrd="1" presId="urn:microsoft.com/office/officeart/2011/layout/InterconnectedBlockProcess#1"/>
    <dgm:cxn modelId="{E7162DB0-5032-43D4-9CF1-EF2717ECAF43}" type="presOf" srcId="{D061EBC8-5C42-4334-A38B-F253F511E1BB}" destId="{BA5EC377-FAAD-499C-B0E5-D4209F6C6F21}" srcOrd="0" destOrd="0" presId="urn:microsoft.com/office/officeart/2011/layout/InterconnectedBlockProcess#1"/>
    <dgm:cxn modelId="{1B18E08B-8DD3-4D31-B896-67B04FA4D1D0}" type="presOf" srcId="{ADD90B1E-428F-4602-9F8A-D41EC57E4260}" destId="{74E33F43-D4AA-4117-AD3B-2231C1FD605E}" srcOrd="0" destOrd="0" presId="urn:microsoft.com/office/officeart/2011/layout/InterconnectedBlockProcess#1"/>
    <dgm:cxn modelId="{A4D7F378-AF13-499C-8C53-B4C751FAF99B}" type="presParOf" srcId="{685AA5B3-1993-493B-AFFD-AF782ADBB059}" destId="{C00440F0-5030-4E1C-B210-FC293E115AE7}" srcOrd="0" destOrd="0" presId="urn:microsoft.com/office/officeart/2011/layout/InterconnectedBlockProcess#1"/>
    <dgm:cxn modelId="{ECCC2FC0-7090-4A78-926F-3F2ECBE38EDB}" type="presParOf" srcId="{C00440F0-5030-4E1C-B210-FC293E115AE7}" destId="{FAA65B02-9034-40AF-87B7-3847868D2129}" srcOrd="0" destOrd="0" presId="urn:microsoft.com/office/officeart/2011/layout/InterconnectedBlockProcess#1"/>
    <dgm:cxn modelId="{A2E87C85-9487-4CED-868F-B05C8C1F9068}" type="presParOf" srcId="{685AA5B3-1993-493B-AFFD-AF782ADBB059}" destId="{ABDC7521-EE28-4EEC-BB91-4D0E873387A9}" srcOrd="1" destOrd="0" presId="urn:microsoft.com/office/officeart/2011/layout/InterconnectedBlockProcess#1"/>
    <dgm:cxn modelId="{3F3125A3-FB7F-41F5-B50F-3925146E0A06}" type="presParOf" srcId="{685AA5B3-1993-493B-AFFD-AF782ADBB059}" destId="{972AF410-089F-42E6-88C9-F9A27D09EE77}" srcOrd="2" destOrd="0" presId="urn:microsoft.com/office/officeart/2011/layout/InterconnectedBlockProcess#1"/>
    <dgm:cxn modelId="{D0EB007E-EBE9-4DBB-B4F2-100314D92398}" type="presParOf" srcId="{685AA5B3-1993-493B-AFFD-AF782ADBB059}" destId="{9E20860B-1701-49A0-9771-A6EC19D0DED7}" srcOrd="3" destOrd="0" presId="urn:microsoft.com/office/officeart/2011/layout/InterconnectedBlockProcess#1"/>
    <dgm:cxn modelId="{7BDAC402-03CE-400F-8C14-451AC50F2F6D}" type="presParOf" srcId="{9E20860B-1701-49A0-9771-A6EC19D0DED7}" destId="{BA5EC377-FAAD-499C-B0E5-D4209F6C6F21}" srcOrd="0" destOrd="0" presId="urn:microsoft.com/office/officeart/2011/layout/InterconnectedBlockProcess#1"/>
    <dgm:cxn modelId="{D103484F-8B1D-4254-B6E5-E14E2F72EF0E}" type="presParOf" srcId="{685AA5B3-1993-493B-AFFD-AF782ADBB059}" destId="{E3650E8C-460C-455B-8C8C-CE80CC2A3B73}" srcOrd="4" destOrd="0" presId="urn:microsoft.com/office/officeart/2011/layout/InterconnectedBlockProcess#1"/>
    <dgm:cxn modelId="{66F4C2D8-3AC0-4515-9353-B5568A4993DC}" type="presParOf" srcId="{685AA5B3-1993-493B-AFFD-AF782ADBB059}" destId="{8AF35DC6-BB09-4F58-B154-B529D9E27DA3}" srcOrd="5" destOrd="0" presId="urn:microsoft.com/office/officeart/2011/layout/InterconnectedBlockProcess#1"/>
    <dgm:cxn modelId="{255DC599-C1E6-418B-B712-92F2C986C757}" type="presParOf" srcId="{685AA5B3-1993-493B-AFFD-AF782ADBB059}" destId="{75230578-C22F-4F4B-9555-071A3E92BDD8}" srcOrd="6" destOrd="0" presId="urn:microsoft.com/office/officeart/2011/layout/InterconnectedBlockProcess#1"/>
    <dgm:cxn modelId="{85198FA7-9A8B-415E-9CBF-8622A65A3EE1}" type="presParOf" srcId="{75230578-C22F-4F4B-9555-071A3E92BDD8}" destId="{8F4311DD-5E0C-4A07-94BE-280802978109}" srcOrd="0" destOrd="0" presId="urn:microsoft.com/office/officeart/2011/layout/InterconnectedBlockProcess#1"/>
    <dgm:cxn modelId="{152A8DC5-B145-4A3B-8B55-6DDABFD0458A}" type="presParOf" srcId="{685AA5B3-1993-493B-AFFD-AF782ADBB059}" destId="{A9E811A2-2369-4142-B5C7-5083D9E98CA9}" srcOrd="7" destOrd="0" presId="urn:microsoft.com/office/officeart/2011/layout/InterconnectedBlockProcess#1"/>
    <dgm:cxn modelId="{D8DC8576-4F35-40DE-9D94-CA526700D144}" type="presParOf" srcId="{685AA5B3-1993-493B-AFFD-AF782ADBB059}" destId="{33CEEC88-D961-41DD-86B7-819355131C0A}" srcOrd="8" destOrd="0" presId="urn:microsoft.com/office/officeart/2011/layout/InterconnectedBlockProcess#1"/>
    <dgm:cxn modelId="{DA986B7E-9443-498D-8DB1-EE6525F89D50}" type="presParOf" srcId="{685AA5B3-1993-493B-AFFD-AF782ADBB059}" destId="{94B6FC4E-8872-4E59-B07E-B30ECE0339A0}" srcOrd="9" destOrd="0" presId="urn:microsoft.com/office/officeart/2011/layout/InterconnectedBlockProcess#1"/>
    <dgm:cxn modelId="{F3D96A20-5BFA-42F0-BB31-3395A7464BAE}" type="presParOf" srcId="{94B6FC4E-8872-4E59-B07E-B30ECE0339A0}" destId="{79F4F3F8-BD99-469C-8909-31F95A87F961}" srcOrd="0" destOrd="0" presId="urn:microsoft.com/office/officeart/2011/layout/InterconnectedBlockProcess#1"/>
    <dgm:cxn modelId="{940A9440-A0E2-4E84-834E-C8FD782CE7F2}" type="presParOf" srcId="{685AA5B3-1993-493B-AFFD-AF782ADBB059}" destId="{10CBA961-49F4-45F0-8576-6BC42DEC8188}" srcOrd="10" destOrd="0" presId="urn:microsoft.com/office/officeart/2011/layout/InterconnectedBlockProcess#1"/>
    <dgm:cxn modelId="{2B4C6489-AE23-440B-851B-54BB40ACD685}" type="presParOf" srcId="{685AA5B3-1993-493B-AFFD-AF782ADBB059}" destId="{AFC7CC99-B78E-417D-A8C1-2DDFDD79F84F}" srcOrd="11" destOrd="0" presId="urn:microsoft.com/office/officeart/2011/layout/InterconnectedBlockProcess#1"/>
    <dgm:cxn modelId="{9EB2DFA3-0643-4526-996B-172DACC4E738}" type="presParOf" srcId="{685AA5B3-1993-493B-AFFD-AF782ADBB059}" destId="{AE947A8E-3AA0-4AE6-9585-0B510A88A2BD}" srcOrd="12" destOrd="0" presId="urn:microsoft.com/office/officeart/2011/layout/InterconnectedBlockProcess#1"/>
    <dgm:cxn modelId="{D9F4F795-78D5-4C88-83CB-CD7F8ED01BAB}" type="presParOf" srcId="{AE947A8E-3AA0-4AE6-9585-0B510A88A2BD}" destId="{77260E4D-2D78-4E19-BAC8-511889D034DE}" srcOrd="0" destOrd="0" presId="urn:microsoft.com/office/officeart/2011/layout/InterconnectedBlockProcess#1"/>
    <dgm:cxn modelId="{6D2A40CC-AABB-4D1B-BC1E-F6DD5C88EAA9}" type="presParOf" srcId="{685AA5B3-1993-493B-AFFD-AF782ADBB059}" destId="{99C6AC9F-BDE0-4D0A-87A8-6EDC575D188D}" srcOrd="13" destOrd="0" presId="urn:microsoft.com/office/officeart/2011/layout/InterconnectedBlockProcess#1"/>
    <dgm:cxn modelId="{95ADE357-3F55-42B5-96B4-CA37BF30E14B}" type="presParOf" srcId="{685AA5B3-1993-493B-AFFD-AF782ADBB059}" destId="{74E33F43-D4AA-4117-AD3B-2231C1FD605E}" srcOrd="14" destOrd="0" presId="urn:microsoft.com/office/officeart/2011/layout/InterconnectedBlockProcess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InterconnectedBlockProcess#1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56D7C50-1D2F-4F6B-90A2-F9DD5C4308FC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34356F9-5C83-4C35-A54B-C4B73C7E1AE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79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E93C37E-05EE-4BE3-AD0A-E3102FB48CED}" type="datetimeFigureOut">
              <a:rPr lang="en-CA"/>
              <a:pPr>
                <a:defRPr/>
              </a:pPr>
              <a:t>15/05/2014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E803AF0-1072-4B6C-A735-893D7E4D7DD2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1231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CA" altLang="en-US" smtClean="0">
                <a:latin typeface="Arial" pitchFamily="34" charset="0"/>
                <a:ea typeface="Geneva"/>
                <a:cs typeface="Geneva"/>
              </a:rPr>
              <a:t>This is an approach that is more project-based and lends itself to major large scale improvements because its structured approach better coordinates resources and activities</a:t>
            </a:r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1268" indent="-27729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10722" indent="-22121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56256" indent="-22121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00233" indent="-22121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8883" indent="-2212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7534" indent="-2212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46184" indent="-2212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794834" indent="-2212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defRPr/>
            </a:pPr>
            <a:fld id="{52CE0A64-161D-4209-99D8-A93B8618BF4C}" type="slidenum">
              <a:rPr lang="en-US" altLang="en-US">
                <a:solidFill>
                  <a:srgbClr val="000000"/>
                </a:solidFill>
                <a:latin typeface="Arial" pitchFamily="34" charset="0"/>
              </a:rPr>
              <a:pPr>
                <a:spcBef>
                  <a:spcPct val="0"/>
                </a:spcBef>
                <a:defRPr/>
              </a:pPr>
              <a:t>4</a:t>
            </a:fld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Which of these did you see in the DOA simulation?</a:t>
            </a:r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519" indent="-2850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878" indent="-22744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9875" indent="-22744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314" indent="-22744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4965" indent="-22744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3615" indent="-22744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02265" indent="-22744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50916" indent="-22744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3AB47D6-CC78-4444-A470-0B10C5A2E7B6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defRPr/>
              </a:pPr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942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/>
            <a:fld id="{72D0D62D-2ED3-489E-930D-C0B597C1A7DA}" type="slidenum">
              <a:rPr lang="en-CA" altLang="en-US" sz="1200">
                <a:solidFill>
                  <a:srgbClr val="000000"/>
                </a:solidFill>
                <a:latin typeface="Calibri" pitchFamily="34" charset="0"/>
              </a:rPr>
              <a:pPr algn="r"/>
              <a:t>20</a:t>
            </a:fld>
            <a:endParaRPr lang="en-CA" alt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>
                <a:latin typeface="Times New Roman" pitchFamily="18" charset="0"/>
              </a:rPr>
              <a:t>CRAIG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96900" y="274638"/>
            <a:ext cx="5665788" cy="42497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Note that there different categories that can be used according to the business environment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519" indent="-2850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878" indent="-22744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9875" indent="-22744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314" indent="-22744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4965" indent="-22744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3615" indent="-22744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02265" indent="-22744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50916" indent="-22744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712C9DF9-23AA-49AD-862E-42CAC456E7DB}" type="slidenum">
              <a:rPr lang="en-CA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defRPr/>
              </a:pPr>
              <a:t>33</a:t>
            </a:fld>
            <a:endParaRPr lang="en-CA" altLang="en-US">
              <a:solidFill>
                <a:srgbClr val="000000"/>
              </a:solidFill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>
                <a:ea typeface="Geneva"/>
                <a:cs typeface="Geneva"/>
              </a:rPr>
              <a:t>Finish the day by doing a review…  See next slide.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RB-Cover-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CA" noProof="0" smtClean="0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 typeface="Wingdings" pitchFamily="2" charset="2"/>
              <a:buNone/>
              <a:defRPr sz="17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CA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8F487D43-C276-426D-A622-5ABE09E95862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19065-9A4F-4B84-A0A0-0670E86696C2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B832F-AF48-4EA3-B43A-0DACE6A33E5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134ED-4E12-4C5B-A933-93774B662F37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C3A57-779E-4178-8AFD-D5332A555292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26CFD-F5FB-4E94-A42E-76F93BAE003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9242B-4D06-4A49-8E67-01D217F56FC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624A2-95E9-474C-9B95-20DCF4AFE39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5289E-77B4-443E-9E15-521D51EFEDFA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5F14D-A06F-4C34-AC9F-30D26E88619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A1770-17E3-49DA-B091-152A8EFABA9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6198B496-4548-41A3-BEC0-C899A44DA2E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20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720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1EBA9-394B-46F2-94C5-1460E6CA0EC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pic>
        <p:nvPicPr>
          <p:cNvPr id="23552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86321-C146-4700-AFFB-5AD42A98A757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pic>
        <p:nvPicPr>
          <p:cNvPr id="2334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8632B-1422-4E18-A845-405AA60C907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D5594-ED8C-4E96-9557-F0C5DBA611B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1F096-BE87-428F-8B21-4ED7264F86FA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1CB97-D72F-4B72-83AA-CE3D2D0DB81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pic>
        <p:nvPicPr>
          <p:cNvPr id="23449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0C2B4-2E0E-4A44-8DF0-118843F791C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710D5-6FA8-4A1D-87D5-27DB6C5DFCE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7C3E9-016C-44C1-99E3-8356C4B9E0C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19200" y="2819400"/>
            <a:ext cx="73914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684C3B23-70EF-4A58-BF06-78815EC61B3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79CD6-A096-47BD-990E-A7804DB16E47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8C9D7-8D3E-40AB-B88F-5A0BB446352F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6326B-5B51-4F7F-81D6-823B2AB554D2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D9D8B-2C7E-49FF-9AAA-8F2DCC1AED97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LA backgroun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20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720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01CF9FCC-E18E-4C2F-85D4-FBFA96380B2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AB978183-6166-466B-BFD7-A35784CD52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302696A8-D700-4556-87DC-83C7905A35F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E1F9EF22-8FDD-4867-867A-931FC5E4E17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0684B2FA-E0FE-4E6D-8B5E-A47F7F77FCA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37F8C9C2-15C4-4A2C-B3F5-35BAB8F8992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C4293B79-F0E3-4003-9EB8-9B5EE59C324D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pic>
        <p:nvPicPr>
          <p:cNvPr id="22630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BEF5734B-4ED7-48E2-8D84-EF1AAC7DE6B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C5523126-0195-47C1-A507-D6825671AB9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90C4D0FC-B0D4-4007-BCCA-47F6044089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6E28F9AA-94A2-46C1-9F52-B22FC7B7802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0566CE0D-9EFE-4561-99E1-7539C4831F3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436415F1-8A68-479C-BE08-70897A3445F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257495A5-6C95-454E-A5C8-3210D3E0D60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20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720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756D8-9F5B-4CA6-B1EB-1139C5986CB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39A2B-C1D6-4BC4-BE74-E952C57A657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646E0232-DDDC-4981-A1E0-B6FAEF9C108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pic>
        <p:nvPicPr>
          <p:cNvPr id="22528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CDBF3-9CFB-4A2A-8066-32A2E252E77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40F3C-E955-4423-B157-119EE62A325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11F7B-C0F0-474A-A828-9FE2A38EE82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A4E21-CEF7-4DB4-9433-71A809611F93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2F0EA-E2AA-427A-A358-D2DC03F0EF0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CE67-85A6-4073-8333-EB32F798D4C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55B4C-1451-4AF4-BDE9-5D041145EBB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68C75-646C-47C3-8A53-5B39F22C6FDD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1A9E6-9943-44DD-9181-F1EF9449B172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D1DD-5032-41B5-9883-F2270531115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15DF1C79-DC41-416B-B0F9-1C2CB9F09977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B7D8E-6869-4287-A1FF-1B2643CC018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20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720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BD214-277A-4459-A580-BCBD05E6C16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pic>
        <p:nvPicPr>
          <p:cNvPr id="22733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F6601-7CA1-4560-9CCB-4168E2460889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CB0E4-13FD-48D6-8477-138DBEBC4283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FB54A-A5F0-4265-8963-98708AA1C3A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03781-26DC-4C80-8B04-80256CAF2D73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E3405-D25F-4C5E-9CC0-229FA23DEA0F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99C1B-6126-401A-91BF-34FB3B0FB04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008FC-1A91-4092-BD7F-6ACD830DB779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AD80DBB6-2F6C-4DF4-B59F-F9A70A4315BD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E0BA5-7F84-4F12-A428-4451BCA0058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9FDDE-B237-430D-824F-34A68A25E3D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6E18D-9215-4369-A00F-A1989B5BD4D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5B334-450A-4C9B-BA50-C838ADA7D18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0EDA1-932F-40D4-AF94-B6E76D17A343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25BC8D16-6072-4E27-96C6-C568386C30B7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91B235E1-EDF2-4BAB-8DA1-DFE9100563AF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2818B3D5-0679-4835-B8B8-188A38959103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7913" cy="369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9513" y="2819400"/>
            <a:ext cx="3619500" cy="369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AAB9077A-212B-4529-9E66-E729612BA6F6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  <p:pic>
        <p:nvPicPr>
          <p:cNvPr id="22835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D2C2FC9D-AA80-4F0E-81FE-1A3CFE2DCD3B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EFA2F8BD-1593-44F6-8FA7-BE231361DB6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2F5E4A8F-7A3E-4BA3-B6FB-AC320BD5B1B3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A1662C3F-465C-419F-AE5E-2263CC1B403F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  <p:pic>
        <p:nvPicPr>
          <p:cNvPr id="23654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E1E91968-1C20-4A23-9018-3DD5CE722AF4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CBDC73A8-CA1A-4F50-A62D-6048AEB888FC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A40E5D14-CD02-4012-92C0-F4582B2E3C35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6263" cy="506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5068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2AC2A9AA-2A09-4DA4-94B3-F7B5B16E1FAD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89813" cy="1433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7913" cy="369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9513" y="2819400"/>
            <a:ext cx="3619500" cy="369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F9E717E5-0645-4909-9A30-FFDD498D6B4C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89813" cy="1433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7389813" cy="1771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743450"/>
            <a:ext cx="7389813" cy="1773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B6526FB5-9364-441B-BCA2-761D2B93E92D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20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720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E7438-4AB1-4A41-9B26-270577F9B26F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pic>
        <p:nvPicPr>
          <p:cNvPr id="22937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AA7142B1-6B7B-497F-AA6B-AFA9E3A38EB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A1DF1-38F6-4688-B082-96A7DFEF84FD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52C60-8D7F-4062-B6E4-34B4AB74CA8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A684B-C7CB-4247-87A2-F70D87332E02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A127F-5CA8-4A69-B6D2-DC2E3DD8EAE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15764-84F9-4B45-A32C-9FC270DDCE2D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26CBE-BF55-48EA-9E66-E4BED7CA335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B6992-226F-4966-AD39-86200E7F32DD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28327-9562-4056-B702-F55BA540587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2F136-00F7-4C64-A2F6-7D3750A0F9A3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0515C-BD17-4B17-8E8C-D30C5F817FC2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BB9AE1AB-8916-47F7-BCE9-9261219B271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B15D0-CA74-42B6-8C2A-337F35F30543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40AE7-EAC4-443B-89D8-102EFF4A74A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20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720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6EBEA-0860-44A4-8C2F-1609325C599A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pic>
        <p:nvPicPr>
          <p:cNvPr id="2314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05C88-D818-4367-98E5-FCF500F009AF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pic>
        <p:nvPicPr>
          <p:cNvPr id="23040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4E1C-AA86-4C82-90AD-E04CEAC00E2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C200E-14A4-43C4-B0B2-F5A92796CBA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37476-6A5E-4B90-BCC3-BCCC7927829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56142-CF78-484E-9308-8C2EB37C570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E2B1F-C396-4122-8AF8-8743B6B802D3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7A8598F8-5180-4786-B215-5444DFD8917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BCAF2-B6E1-4A79-86E0-2FCC5073999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F8954-F896-4B2F-A47D-ED5A64C786C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41B3E-A230-42D2-872E-6DBD98F959ED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B7078-B839-421B-9FB5-E5E7294104E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A42A6-BA52-468E-8C4A-69234E99DAFD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1B000-A59F-4BE2-AEB1-7D03A03AD11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20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720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C3620-7213-4E9C-85B3-DAAC46B25DC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pic>
        <p:nvPicPr>
          <p:cNvPr id="2324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3DAB3-2E6D-4CA3-A027-5CA5F8418D57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51779-BADE-44ED-A183-508CF8147CB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2" Type="http://schemas.openxmlformats.org/officeDocument/2006/relationships/slideLayout" Target="../slideLayouts/slideLayout111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" descr="IRB-Inside-pp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aseline="-25000">
                <a:solidFill>
                  <a:srgbClr val="7C6A55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52540AC3-41BE-49EF-BF04-C65E65DE50BA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7" r:id="rId1"/>
    <p:sldLayoutId id="2147484598" r:id="rId2"/>
    <p:sldLayoutId id="2147484599" r:id="rId3"/>
    <p:sldLayoutId id="2147484600" r:id="rId4"/>
    <p:sldLayoutId id="2147484601" r:id="rId5"/>
    <p:sldLayoutId id="2147484602" r:id="rId6"/>
    <p:sldLayoutId id="2147484603" r:id="rId7"/>
    <p:sldLayoutId id="2147484604" r:id="rId8"/>
    <p:sldLayoutId id="2147484605" r:id="rId9"/>
    <p:sldLayoutId id="2147484606" r:id="rId10"/>
    <p:sldLayoutId id="2147484607" r:id="rId11"/>
    <p:sldLayoutId id="2147484608" r:id="rId12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RB-Inside-ppt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4710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aseline="-2500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4C8AD18A-0070-4550-A385-1C15FAF8A64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9" r:id="rId1"/>
    <p:sldLayoutId id="2147484610" r:id="rId2"/>
    <p:sldLayoutId id="2147484611" r:id="rId3"/>
    <p:sldLayoutId id="2147484612" r:id="rId4"/>
    <p:sldLayoutId id="2147484613" r:id="rId5"/>
    <p:sldLayoutId id="2147484614" r:id="rId6"/>
    <p:sldLayoutId id="2147484615" r:id="rId7"/>
    <p:sldLayoutId id="2147484616" r:id="rId8"/>
    <p:sldLayoutId id="2147484617" r:id="rId9"/>
    <p:sldLayoutId id="2147484618" r:id="rId10"/>
    <p:sldLayoutId id="2147484619" r:id="rId11"/>
    <p:sldLayoutId id="2147484620" r:id="rId12"/>
    <p:sldLayoutId id="2147484621" r:id="rId13"/>
    <p:sldLayoutId id="2147484622" r:id="rId14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RB-Inside-ppt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4710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65DDAA1B-E674-45C5-8B01-70175BB3F0A9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3" r:id="rId1"/>
    <p:sldLayoutId id="2147484519" r:id="rId2"/>
    <p:sldLayoutId id="2147484520" r:id="rId3"/>
    <p:sldLayoutId id="2147484521" r:id="rId4"/>
    <p:sldLayoutId id="2147484522" r:id="rId5"/>
    <p:sldLayoutId id="2147484523" r:id="rId6"/>
    <p:sldLayoutId id="2147484524" r:id="rId7"/>
    <p:sldLayoutId id="2147484525" r:id="rId8"/>
    <p:sldLayoutId id="2147484526" r:id="rId9"/>
    <p:sldLayoutId id="2147484527" r:id="rId10"/>
    <p:sldLayoutId id="2147484528" r:id="rId11"/>
    <p:sldLayoutId id="2147484529" r:id="rId12"/>
    <p:sldLayoutId id="2147484530" r:id="rId13"/>
    <p:sldLayoutId id="2147484531" r:id="rId14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RB-Inside-ppt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4710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698B42F-03FE-4BB1-98D5-0FA0D33763B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4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  <p:sldLayoutId id="2147484542" r:id="rId12"/>
    <p:sldLayoutId id="2147484543" r:id="rId13"/>
    <p:sldLayoutId id="2147484544" r:id="rId14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89813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89813" cy="3697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7056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defTabSz="449263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0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BF6C444F-D014-4D2F-B9D8-7B1130BF9D76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5" r:id="rId1"/>
    <p:sldLayoutId id="2147484626" r:id="rId2"/>
    <p:sldLayoutId id="2147484627" r:id="rId3"/>
    <p:sldLayoutId id="2147484628" r:id="rId4"/>
    <p:sldLayoutId id="2147484629" r:id="rId5"/>
    <p:sldLayoutId id="2147484630" r:id="rId6"/>
    <p:sldLayoutId id="2147484631" r:id="rId7"/>
    <p:sldLayoutId id="2147484632" r:id="rId8"/>
    <p:sldLayoutId id="2147484633" r:id="rId9"/>
    <p:sldLayoutId id="2147484634" r:id="rId10"/>
    <p:sldLayoutId id="2147484635" r:id="rId11"/>
    <p:sldLayoutId id="2147484636" r:id="rId12"/>
    <p:sldLayoutId id="2147484637" r:id="rId13"/>
  </p:sldLayoutIdLst>
  <p:hf hdr="0" ft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+mj-lt"/>
          <a:ea typeface="MS PGothic" pitchFamily="34" charset="-128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Arial" charset="0"/>
          <a:ea typeface="MS PGothic" pitchFamily="34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Arial" charset="0"/>
          <a:ea typeface="MS PGothic" pitchFamily="34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Arial" charset="0"/>
          <a:ea typeface="MS PGothic" pitchFamily="34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Arial" charset="0"/>
          <a:ea typeface="MS PGothic" pitchFamily="34" charset="-128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Arial" charset="0"/>
          <a:ea typeface="ＭＳ Ｐゴシック" pitchFamily="34" charset="-128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Arial" charset="0"/>
          <a:ea typeface="ＭＳ Ｐゴシック" pitchFamily="34" charset="-128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Arial" charset="0"/>
          <a:ea typeface="ＭＳ Ｐゴシック" pitchFamily="34" charset="-128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49263" rtl="0" eaLnBrk="0" fontAlgn="base" hangingPunct="0">
        <a:spcBef>
          <a:spcPts val="6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MS PGothic" pitchFamily="34" charset="-128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MS PGothic" pitchFamily="34" charset="-128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MS PGothic" pitchFamily="34" charset="-128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MS PGothic" pitchFamily="34" charset="-128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RB-Inside-ppt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4710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BED7882-6459-4DF6-A469-C2B5CF4B47A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8" r:id="rId1"/>
    <p:sldLayoutId id="2147484545" r:id="rId2"/>
    <p:sldLayoutId id="2147484546" r:id="rId3"/>
    <p:sldLayoutId id="2147484547" r:id="rId4"/>
    <p:sldLayoutId id="2147484548" r:id="rId5"/>
    <p:sldLayoutId id="2147484549" r:id="rId6"/>
    <p:sldLayoutId id="2147484550" r:id="rId7"/>
    <p:sldLayoutId id="2147484551" r:id="rId8"/>
    <p:sldLayoutId id="2147484552" r:id="rId9"/>
    <p:sldLayoutId id="2147484553" r:id="rId10"/>
    <p:sldLayoutId id="2147484554" r:id="rId11"/>
    <p:sldLayoutId id="2147484555" r:id="rId12"/>
    <p:sldLayoutId id="2147484556" r:id="rId13"/>
    <p:sldLayoutId id="2147484557" r:id="rId14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RB-Inside-ppt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4710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21E10B90-F1B6-4580-BC29-9C13532F3FE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9" r:id="rId1"/>
    <p:sldLayoutId id="2147484558" r:id="rId2"/>
    <p:sldLayoutId id="2147484559" r:id="rId3"/>
    <p:sldLayoutId id="2147484560" r:id="rId4"/>
    <p:sldLayoutId id="2147484561" r:id="rId5"/>
    <p:sldLayoutId id="2147484562" r:id="rId6"/>
    <p:sldLayoutId id="2147484563" r:id="rId7"/>
    <p:sldLayoutId id="2147484564" r:id="rId8"/>
    <p:sldLayoutId id="2147484565" r:id="rId9"/>
    <p:sldLayoutId id="2147484566" r:id="rId10"/>
    <p:sldLayoutId id="2147484567" r:id="rId11"/>
    <p:sldLayoutId id="2147484568" r:id="rId12"/>
    <p:sldLayoutId id="2147484569" r:id="rId13"/>
    <p:sldLayoutId id="2147484570" r:id="rId14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RB-Inside-ppt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4710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0E6A08C1-ED70-4262-B961-32BA819F4E33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0" r:id="rId1"/>
    <p:sldLayoutId id="2147484571" r:id="rId2"/>
    <p:sldLayoutId id="2147484572" r:id="rId3"/>
    <p:sldLayoutId id="2147484573" r:id="rId4"/>
    <p:sldLayoutId id="2147484574" r:id="rId5"/>
    <p:sldLayoutId id="2147484575" r:id="rId6"/>
    <p:sldLayoutId id="2147484576" r:id="rId7"/>
    <p:sldLayoutId id="2147484577" r:id="rId8"/>
    <p:sldLayoutId id="2147484578" r:id="rId9"/>
    <p:sldLayoutId id="2147484579" r:id="rId10"/>
    <p:sldLayoutId id="2147484580" r:id="rId11"/>
    <p:sldLayoutId id="2147484581" r:id="rId12"/>
    <p:sldLayoutId id="2147484582" r:id="rId13"/>
    <p:sldLayoutId id="2147484583" r:id="rId14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RB-Inside-ppt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4710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136D7D79-6E1F-44EC-BE34-B2151778D0D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1" r:id="rId1"/>
    <p:sldLayoutId id="2147484584" r:id="rId2"/>
    <p:sldLayoutId id="2147484585" r:id="rId3"/>
    <p:sldLayoutId id="2147484586" r:id="rId4"/>
    <p:sldLayoutId id="2147484587" r:id="rId5"/>
    <p:sldLayoutId id="2147484588" r:id="rId6"/>
    <p:sldLayoutId id="2147484589" r:id="rId7"/>
    <p:sldLayoutId id="2147484590" r:id="rId8"/>
    <p:sldLayoutId id="2147484591" r:id="rId9"/>
    <p:sldLayoutId id="2147484592" r:id="rId10"/>
    <p:sldLayoutId id="2147484593" r:id="rId11"/>
    <p:sldLayoutId id="2147484594" r:id="rId12"/>
    <p:sldLayoutId id="2147484595" r:id="rId13"/>
    <p:sldLayoutId id="2147484596" r:id="rId14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58.xml"/><Relationship Id="rId4" Type="http://schemas.openxmlformats.org/officeDocument/2006/relationships/tags" Target="../tags/tag4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image" Target="../media/image10.jpeg"/><Relationship Id="rId5" Type="http://schemas.openxmlformats.org/officeDocument/2006/relationships/slideLayout" Target="../slideLayouts/slideLayout69.xml"/><Relationship Id="rId4" Type="http://schemas.openxmlformats.org/officeDocument/2006/relationships/tags" Target="../tags/tag4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13" Type="http://schemas.openxmlformats.org/officeDocument/2006/relationships/tags" Target="../tags/tag60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12" Type="http://schemas.openxmlformats.org/officeDocument/2006/relationships/tags" Target="../tags/tag59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tags" Target="../tags/tag58.xml"/><Relationship Id="rId5" Type="http://schemas.openxmlformats.org/officeDocument/2006/relationships/tags" Target="../tags/tag52.xml"/><Relationship Id="rId15" Type="http://schemas.openxmlformats.org/officeDocument/2006/relationships/slideLayout" Target="../slideLayouts/slideLayout69.xml"/><Relationship Id="rId10" Type="http://schemas.openxmlformats.org/officeDocument/2006/relationships/tags" Target="../tags/tag57.xml"/><Relationship Id="rId4" Type="http://schemas.openxmlformats.org/officeDocument/2006/relationships/tags" Target="../tags/tag51.xml"/><Relationship Id="rId9" Type="http://schemas.openxmlformats.org/officeDocument/2006/relationships/tags" Target="../tags/tag56.xml"/><Relationship Id="rId14" Type="http://schemas.openxmlformats.org/officeDocument/2006/relationships/tags" Target="../tags/tag6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69.xml"/><Relationship Id="rId4" Type="http://schemas.openxmlformats.org/officeDocument/2006/relationships/tags" Target="../tags/tag6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1.xls"/><Relationship Id="rId3" Type="http://schemas.openxmlformats.org/officeDocument/2006/relationships/tags" Target="../tags/tag67.xml"/><Relationship Id="rId7" Type="http://schemas.openxmlformats.org/officeDocument/2006/relationships/oleObject" Target="../embeddings/oleObject1.bin"/><Relationship Id="rId2" Type="http://schemas.openxmlformats.org/officeDocument/2006/relationships/tags" Target="../tags/tag66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69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9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2.xls"/><Relationship Id="rId3" Type="http://schemas.openxmlformats.org/officeDocument/2006/relationships/tags" Target="../tags/tag71.xml"/><Relationship Id="rId7" Type="http://schemas.openxmlformats.org/officeDocument/2006/relationships/oleObject" Target="../embeddings/oleObject2.bin"/><Relationship Id="rId2" Type="http://schemas.openxmlformats.org/officeDocument/2006/relationships/tags" Target="../tags/tag70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69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9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4" Type="http://schemas.openxmlformats.org/officeDocument/2006/relationships/slideLayout" Target="../slideLayouts/slideLayout8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slideLayout" Target="../slideLayouts/slideLayout8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82.xml"/><Relationship Id="rId7" Type="http://schemas.openxmlformats.org/officeDocument/2006/relationships/image" Target="../media/image13.jpeg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slideLayout" Target="../slideLayouts/slideLayout97.xml"/><Relationship Id="rId5" Type="http://schemas.openxmlformats.org/officeDocument/2006/relationships/tags" Target="../tags/tag84.xml"/><Relationship Id="rId4" Type="http://schemas.openxmlformats.org/officeDocument/2006/relationships/tags" Target="../tags/tag8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5" Type="http://schemas.openxmlformats.org/officeDocument/2006/relationships/slideLayout" Target="../slideLayouts/slideLayout97.xml"/><Relationship Id="rId4" Type="http://schemas.openxmlformats.org/officeDocument/2006/relationships/tags" Target="../tags/tag8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91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slideLayout" Target="../slideLayouts/slideLayout97.xml"/><Relationship Id="rId5" Type="http://schemas.openxmlformats.org/officeDocument/2006/relationships/tags" Target="../tags/tag93.xml"/><Relationship Id="rId4" Type="http://schemas.openxmlformats.org/officeDocument/2006/relationships/tags" Target="../tags/tag9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slideLayout" Target="../slideLayouts/slideLayout9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5" Type="http://schemas.openxmlformats.org/officeDocument/2006/relationships/image" Target="../media/image16.png"/><Relationship Id="rId4" Type="http://schemas.openxmlformats.org/officeDocument/2006/relationships/slideLayout" Target="../slideLayouts/slideLayout9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Layout" Target="../slideLayouts/slideLayout1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7" Type="http://schemas.openxmlformats.org/officeDocument/2006/relationships/slideLayout" Target="../slideLayouts/slideLayout11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13" Type="http://schemas.openxmlformats.org/officeDocument/2006/relationships/image" Target="../media/image17.emf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12" Type="http://schemas.openxmlformats.org/officeDocument/2006/relationships/oleObject" Target="../embeddings/Microsoft_Excel_97-2003_Worksheet3.xls"/><Relationship Id="rId2" Type="http://schemas.openxmlformats.org/officeDocument/2006/relationships/tags" Target="../tags/tag109.xml"/><Relationship Id="rId1" Type="http://schemas.openxmlformats.org/officeDocument/2006/relationships/vmlDrawing" Target="../drawings/vmlDrawing3.vml"/><Relationship Id="rId6" Type="http://schemas.openxmlformats.org/officeDocument/2006/relationships/tags" Target="../tags/tag113.xml"/><Relationship Id="rId11" Type="http://schemas.openxmlformats.org/officeDocument/2006/relationships/oleObject" Target="../embeddings/oleObject3.bin"/><Relationship Id="rId5" Type="http://schemas.openxmlformats.org/officeDocument/2006/relationships/tags" Target="../tags/tag112.xml"/><Relationship Id="rId10" Type="http://schemas.openxmlformats.org/officeDocument/2006/relationships/slideLayout" Target="../slideLayouts/slideLayout111.xml"/><Relationship Id="rId4" Type="http://schemas.openxmlformats.org/officeDocument/2006/relationships/tags" Target="../tags/tag111.xml"/><Relationship Id="rId9" Type="http://schemas.openxmlformats.org/officeDocument/2006/relationships/tags" Target="../tags/tag1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4" Type="http://schemas.openxmlformats.org/officeDocument/2006/relationships/slideLayout" Target="../slideLayouts/slideLayout1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7" Type="http://schemas.openxmlformats.org/officeDocument/2006/relationships/image" Target="../media/image9.png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116.xml"/><Relationship Id="rId4" Type="http://schemas.openxmlformats.org/officeDocument/2006/relationships/tags" Target="../tags/tag1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111.xml"/><Relationship Id="rId4" Type="http://schemas.openxmlformats.org/officeDocument/2006/relationships/tags" Target="../tags/tag1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4" Type="http://schemas.openxmlformats.org/officeDocument/2006/relationships/slideLayout" Target="../slideLayouts/slideLayout1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4" Type="http://schemas.openxmlformats.org/officeDocument/2006/relationships/slideLayout" Target="../slideLayouts/slideLayout1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136.xml"/><Relationship Id="rId7" Type="http://schemas.openxmlformats.org/officeDocument/2006/relationships/image" Target="../media/image19.jpeg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11.xml"/><Relationship Id="rId4" Type="http://schemas.openxmlformats.org/officeDocument/2006/relationships/tags" Target="../tags/tag13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tags" Target="../tags/tag145.xml"/><Relationship Id="rId13" Type="http://schemas.openxmlformats.org/officeDocument/2006/relationships/tags" Target="../tags/tag150.xml"/><Relationship Id="rId18" Type="http://schemas.openxmlformats.org/officeDocument/2006/relationships/tags" Target="../tags/tag155.xml"/><Relationship Id="rId26" Type="http://schemas.openxmlformats.org/officeDocument/2006/relationships/notesSlide" Target="../notesSlides/notesSlide5.xml"/><Relationship Id="rId3" Type="http://schemas.openxmlformats.org/officeDocument/2006/relationships/tags" Target="../tags/tag140.xml"/><Relationship Id="rId21" Type="http://schemas.openxmlformats.org/officeDocument/2006/relationships/tags" Target="../tags/tag158.xml"/><Relationship Id="rId7" Type="http://schemas.openxmlformats.org/officeDocument/2006/relationships/tags" Target="../tags/tag144.xml"/><Relationship Id="rId12" Type="http://schemas.openxmlformats.org/officeDocument/2006/relationships/tags" Target="../tags/tag149.xml"/><Relationship Id="rId17" Type="http://schemas.openxmlformats.org/officeDocument/2006/relationships/tags" Target="../tags/tag154.xml"/><Relationship Id="rId25" Type="http://schemas.openxmlformats.org/officeDocument/2006/relationships/slideLayout" Target="../slideLayouts/slideLayout115.xml"/><Relationship Id="rId2" Type="http://schemas.openxmlformats.org/officeDocument/2006/relationships/tags" Target="../tags/tag139.xml"/><Relationship Id="rId16" Type="http://schemas.openxmlformats.org/officeDocument/2006/relationships/tags" Target="../tags/tag153.xml"/><Relationship Id="rId20" Type="http://schemas.openxmlformats.org/officeDocument/2006/relationships/tags" Target="../tags/tag157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11" Type="http://schemas.openxmlformats.org/officeDocument/2006/relationships/tags" Target="../tags/tag148.xml"/><Relationship Id="rId24" Type="http://schemas.openxmlformats.org/officeDocument/2006/relationships/tags" Target="../tags/tag161.xml"/><Relationship Id="rId5" Type="http://schemas.openxmlformats.org/officeDocument/2006/relationships/tags" Target="../tags/tag142.xml"/><Relationship Id="rId15" Type="http://schemas.openxmlformats.org/officeDocument/2006/relationships/tags" Target="../tags/tag152.xml"/><Relationship Id="rId23" Type="http://schemas.openxmlformats.org/officeDocument/2006/relationships/tags" Target="../tags/tag160.xml"/><Relationship Id="rId10" Type="http://schemas.openxmlformats.org/officeDocument/2006/relationships/tags" Target="../tags/tag147.xml"/><Relationship Id="rId19" Type="http://schemas.openxmlformats.org/officeDocument/2006/relationships/tags" Target="../tags/tag156.xml"/><Relationship Id="rId4" Type="http://schemas.openxmlformats.org/officeDocument/2006/relationships/tags" Target="../tags/tag141.xml"/><Relationship Id="rId9" Type="http://schemas.openxmlformats.org/officeDocument/2006/relationships/tags" Target="../tags/tag146.xml"/><Relationship Id="rId14" Type="http://schemas.openxmlformats.org/officeDocument/2006/relationships/tags" Target="../tags/tag151.xml"/><Relationship Id="rId22" Type="http://schemas.openxmlformats.org/officeDocument/2006/relationships/tags" Target="../tags/tag15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" Type="http://schemas.openxmlformats.org/officeDocument/2006/relationships/tags" Target="../tags/tag162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6" Type="http://schemas.openxmlformats.org/officeDocument/2006/relationships/image" Target="../media/image20.jpeg"/><Relationship Id="rId5" Type="http://schemas.openxmlformats.org/officeDocument/2006/relationships/slideLayout" Target="../slideLayouts/slideLayout61.xml"/><Relationship Id="rId4" Type="http://schemas.openxmlformats.org/officeDocument/2006/relationships/tags" Target="../tags/tag16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slideLayout" Target="../slideLayouts/slideLayout14.xml"/><Relationship Id="rId7" Type="http://schemas.openxmlformats.org/officeDocument/2006/relationships/diagramQuickStyle" Target="../diagrams/quickStyle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notesSlide" Target="../notesSlides/notesSlide1.xml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tags" Target="../tags/tag30.xml"/><Relationship Id="rId18" Type="http://schemas.openxmlformats.org/officeDocument/2006/relationships/image" Target="../media/image7.jpeg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tags" Target="../tags/tag29.xml"/><Relationship Id="rId17" Type="http://schemas.openxmlformats.org/officeDocument/2006/relationships/notesSlide" Target="../notesSlides/notesSlide2.xml"/><Relationship Id="rId2" Type="http://schemas.openxmlformats.org/officeDocument/2006/relationships/tags" Target="../tags/tag19.xml"/><Relationship Id="rId16" Type="http://schemas.openxmlformats.org/officeDocument/2006/relationships/slideLayout" Target="../slideLayouts/slideLayout28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5" Type="http://schemas.openxmlformats.org/officeDocument/2006/relationships/tags" Target="../tags/tag22.xml"/><Relationship Id="rId15" Type="http://schemas.openxmlformats.org/officeDocument/2006/relationships/tags" Target="../tags/tag32.xml"/><Relationship Id="rId10" Type="http://schemas.openxmlformats.org/officeDocument/2006/relationships/tags" Target="../tags/tag27.xml"/><Relationship Id="rId19" Type="http://schemas.openxmlformats.org/officeDocument/2006/relationships/image" Target="../media/image8.jpeg"/><Relationship Id="rId4" Type="http://schemas.openxmlformats.org/officeDocument/2006/relationships/tags" Target="../tags/tag21.xml"/><Relationship Id="rId9" Type="http://schemas.openxmlformats.org/officeDocument/2006/relationships/tags" Target="../tags/tag26.xml"/><Relationship Id="rId14" Type="http://schemas.openxmlformats.org/officeDocument/2006/relationships/tags" Target="../tags/tag3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Layout" Target="../slideLayouts/slideLayout42.xml"/><Relationship Id="rId4" Type="http://schemas.openxmlformats.org/officeDocument/2006/relationships/tags" Target="../tags/tag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fr-CA" noProof="0" dirty="0" smtClean="0"/>
              <a:t>EXPO-SCIENCES – Présentations sur le projet Ceinture verte</a:t>
            </a:r>
            <a:endParaRPr lang="fr-CA" noProof="0" dirty="0"/>
          </a:p>
        </p:txBody>
      </p:sp>
      <p:sp>
        <p:nvSpPr>
          <p:cNvPr id="5632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altLang="en-US" noProof="0" dirty="0" smtClean="0"/>
              <a:t>JOUR 5 – </a:t>
            </a:r>
            <a:r>
              <a:rPr lang="fr-CA" altLang="en-US" noProof="0" dirty="0" smtClean="0"/>
              <a:t>Atelier « </a:t>
            </a:r>
            <a:r>
              <a:rPr lang="fr-CA" altLang="en-US" dirty="0"/>
              <a:t>C</a:t>
            </a:r>
            <a:r>
              <a:rPr lang="fr-CA" altLang="en-US" noProof="0" dirty="0" err="1" smtClean="0"/>
              <a:t>einture</a:t>
            </a:r>
            <a:r>
              <a:rPr lang="fr-CA" altLang="en-US" noProof="0" dirty="0" smtClean="0"/>
              <a:t> </a:t>
            </a:r>
            <a:r>
              <a:rPr lang="fr-CA" altLang="en-US" noProof="0" dirty="0" smtClean="0"/>
              <a:t>verte » LEAN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38F7B2FD-ECF4-47FB-8171-7F626F3A00D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sz="2000" noProof="0" dirty="0" smtClean="0">
                <a:latin typeface="Arial Black" pitchFamily="34" charset="0"/>
              </a:rPr>
              <a:t>Huit activités sans valeur ajoutée / interruptions du flux de travail</a:t>
            </a:r>
            <a:endParaRPr lang="fr-CA" altLang="en-US" sz="1800" noProof="0" dirty="0" smtClean="0">
              <a:latin typeface="Arial Black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  <p:custDataLst>
              <p:tags r:id="rId2"/>
            </p:custDataLst>
          </p:nvPr>
        </p:nvSpPr>
        <p:spPr>
          <a:xfrm>
            <a:off x="900113" y="2540000"/>
            <a:ext cx="4089400" cy="3697288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noProof="0" smtClean="0">
                <a:solidFill>
                  <a:srgbClr val="FF3300"/>
                </a:solidFill>
              </a:rPr>
              <a:t>M</a:t>
            </a:r>
            <a:r>
              <a:rPr lang="fr-CA" altLang="en-US" sz="2400" noProof="0" smtClean="0"/>
              <a:t>anquements/erreurs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noProof="0" smtClean="0">
                <a:solidFill>
                  <a:srgbClr val="FF3300"/>
                </a:solidFill>
              </a:rPr>
              <a:t>S</a:t>
            </a:r>
            <a:r>
              <a:rPr lang="fr-CA" altLang="en-US" sz="2400" noProof="0" smtClean="0"/>
              <a:t>urproduction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noProof="0" smtClean="0">
                <a:solidFill>
                  <a:srgbClr val="FF3300"/>
                </a:solidFill>
              </a:rPr>
              <a:t>T</a:t>
            </a:r>
            <a:r>
              <a:rPr lang="fr-CA" altLang="en-US" sz="2400" noProof="0" smtClean="0"/>
              <a:t>emps d’attente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noProof="0" smtClean="0">
                <a:solidFill>
                  <a:srgbClr val="FF3300"/>
                </a:solidFill>
              </a:rPr>
              <a:t>S</a:t>
            </a:r>
            <a:r>
              <a:rPr lang="fr-CA" altLang="en-US" sz="2400" noProof="0" smtClean="0"/>
              <a:t>ous-utilisation des ressources humaines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noProof="0" smtClean="0">
                <a:solidFill>
                  <a:srgbClr val="FF3300"/>
                </a:solidFill>
              </a:rPr>
              <a:t>T</a:t>
            </a:r>
            <a:r>
              <a:rPr lang="fr-CA" altLang="en-US" sz="2400" noProof="0" smtClean="0"/>
              <a:t>ransport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noProof="0" smtClean="0">
                <a:solidFill>
                  <a:srgbClr val="FF3300"/>
                </a:solidFill>
              </a:rPr>
              <a:t>T</a:t>
            </a:r>
            <a:r>
              <a:rPr lang="fr-CA" altLang="en-US" sz="2400" noProof="0" smtClean="0"/>
              <a:t>âches en instance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noProof="0" smtClean="0">
                <a:solidFill>
                  <a:srgbClr val="FF3300"/>
                </a:solidFill>
              </a:rPr>
              <a:t>D</a:t>
            </a:r>
            <a:r>
              <a:rPr lang="fr-CA" altLang="en-US" sz="2400" noProof="0" smtClean="0"/>
              <a:t>éplacements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noProof="0" smtClean="0">
                <a:solidFill>
                  <a:srgbClr val="FF3300"/>
                </a:solidFill>
              </a:rPr>
              <a:t>T</a:t>
            </a:r>
            <a:r>
              <a:rPr lang="fr-CA" altLang="en-US" sz="2400" noProof="0" smtClean="0"/>
              <a:t>raitement excessif</a:t>
            </a:r>
            <a:endParaRPr lang="fr-CA" altLang="en-US" sz="2000" noProof="0" smtClean="0"/>
          </a:p>
        </p:txBody>
      </p:sp>
      <p:sp>
        <p:nvSpPr>
          <p:cNvPr id="65540" name="Slide Number Placeholder 1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Times New Roman" pitchFamily="18" charset="0"/>
              <a:buNone/>
            </a:pPr>
            <a:fld id="{A468F3DC-1535-468B-858E-4C85CEEE7A68}" type="slidenum">
              <a:rPr lang="en-US" altLang="en-US" smtClean="0">
                <a:latin typeface="Arial" pitchFamily="34" charset="0"/>
                <a:ea typeface="Geneva"/>
                <a:cs typeface="Geneva"/>
              </a:rPr>
              <a:pPr>
                <a:buFont typeface="Times New Roman" pitchFamily="18" charset="0"/>
                <a:buNone/>
              </a:pPr>
              <a:t>10</a:t>
            </a:fld>
            <a:endParaRPr lang="en-US" altLang="en-US" smtClean="0">
              <a:latin typeface="Arial" pitchFamily="34" charset="0"/>
              <a:ea typeface="Geneva"/>
              <a:cs typeface="Geneva"/>
            </a:endParaRPr>
          </a:p>
        </p:txBody>
      </p:sp>
      <p:pic>
        <p:nvPicPr>
          <p:cNvPr id="65541" name="Picture 9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1863" y="3357563"/>
            <a:ext cx="21621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noProof="0" dirty="0" smtClean="0"/>
              <a:t>Temps </a:t>
            </a:r>
            <a:r>
              <a:rPr lang="fr-CA" altLang="en-US" noProof="0" dirty="0" err="1" smtClean="0"/>
              <a:t>TAKT</a:t>
            </a:r>
            <a:r>
              <a:rPr lang="fr-CA" altLang="en-US" noProof="0" dirty="0" smtClean="0"/>
              <a:t> </a:t>
            </a:r>
          </a:p>
        </p:txBody>
      </p:sp>
      <p:sp>
        <p:nvSpPr>
          <p:cNvPr id="96259" name="Content Placeholder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27088" y="2420938"/>
            <a:ext cx="7391400" cy="3276600"/>
          </a:xfrm>
        </p:spPr>
        <p:txBody>
          <a:bodyPr/>
          <a:lstStyle/>
          <a:p>
            <a:pPr eaLnBrk="1" hangingPunct="1">
              <a:defRPr/>
            </a:pPr>
            <a:r>
              <a:rPr lang="fr-CA" altLang="en-US" noProof="0" dirty="0" smtClean="0"/>
              <a:t>« rythme » auquel </a:t>
            </a:r>
            <a:r>
              <a:rPr lang="fr-CA" altLang="en-US" b="1" noProof="0" dirty="0" smtClean="0"/>
              <a:t>votre processus</a:t>
            </a:r>
            <a:r>
              <a:rPr lang="fr-CA" altLang="en-US" noProof="0" dirty="0" smtClean="0"/>
              <a:t> doit fournir des extrants terminés à ses clients</a:t>
            </a:r>
          </a:p>
          <a:p>
            <a:pPr eaLnBrk="1" hangingPunct="1">
              <a:defRPr/>
            </a:pPr>
            <a:r>
              <a:rPr lang="fr-CA" altLang="en-US" noProof="0" dirty="0" smtClean="0"/>
              <a:t>« livrer une unité toutes les X minutes »</a:t>
            </a:r>
          </a:p>
          <a:p>
            <a:pPr marL="457200" indent="-457200" eaLnBrk="1" hangingPunct="1">
              <a:buFontTx/>
              <a:buChar char="•"/>
              <a:defRPr/>
            </a:pPr>
            <a:endParaRPr lang="fr-CA" altLang="en-US" sz="1000" noProof="0" dirty="0" smtClean="0"/>
          </a:p>
          <a:p>
            <a:pPr marL="1344613" lvl="2" indent="0" eaLnBrk="1" hangingPunct="1">
              <a:buFont typeface="Wingdings" pitchFamily="2" charset="2"/>
              <a:buNone/>
              <a:defRPr/>
            </a:pPr>
            <a:r>
              <a:rPr lang="fr-CA" altLang="en-US" noProof="0" dirty="0" smtClean="0"/>
              <a:t>Surtout utile et fiable si la quantité et le degré de complexité du travail reçu ne varient pas de façon importante.</a:t>
            </a: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2154DA92-2F79-4896-B76E-0005019A48AF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11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  <p:pic>
        <p:nvPicPr>
          <p:cNvPr id="66565" name="Picture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450" y="4724400"/>
            <a:ext cx="88741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50825" y="620713"/>
            <a:ext cx="8229600" cy="914400"/>
          </a:xfrm>
        </p:spPr>
        <p:txBody>
          <a:bodyPr/>
          <a:lstStyle/>
          <a:p>
            <a:pPr eaLnBrk="1" hangingPunct="1"/>
            <a:r>
              <a:rPr lang="fr-CA" altLang="en-US" noProof="0" dirty="0" smtClean="0"/>
              <a:t>Temps </a:t>
            </a:r>
            <a:r>
              <a:rPr lang="fr-CA" altLang="en-US" noProof="0" dirty="0" err="1" smtClean="0"/>
              <a:t>TAKT</a:t>
            </a:r>
            <a:r>
              <a:rPr lang="fr-CA" altLang="en-US" noProof="0" dirty="0" smtClean="0"/>
              <a:t> – Formule</a:t>
            </a: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fld id="{FF11667B-E489-4572-8061-A06877FDF82D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12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66800" y="1689100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CA" altLang="en-US" sz="3600" b="1" baseline="-25000">
                <a:solidFill>
                  <a:srgbClr val="000000"/>
                </a:solidFill>
                <a:ea typeface="Geneva"/>
                <a:cs typeface="Geneva"/>
              </a:rPr>
              <a:t>TAKT =</a:t>
            </a:r>
          </a:p>
        </p:txBody>
      </p:sp>
      <p:sp>
        <p:nvSpPr>
          <p:cNvPr id="7" name="Text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627313" y="1412875"/>
            <a:ext cx="590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CA" altLang="en-US" sz="3600" b="1" baseline="-25000" dirty="0">
                <a:solidFill>
                  <a:srgbClr val="000000"/>
                </a:solidFill>
                <a:ea typeface="Geneva"/>
                <a:cs typeface="Geneva"/>
              </a:rPr>
              <a:t>Minutes de travail disponibles par jour</a:t>
            </a:r>
          </a:p>
        </p:txBody>
      </p:sp>
      <p:sp>
        <p:nvSpPr>
          <p:cNvPr id="8" name="Text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627313" y="1989138"/>
            <a:ext cx="640918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fr-CA" altLang="en-US" sz="3600" b="1" baseline="-25000" dirty="0" err="1" smtClean="0">
                <a:solidFill>
                  <a:srgbClr val="000000"/>
                </a:solidFill>
                <a:ea typeface="Geneva"/>
                <a:cs typeface="Geneva"/>
              </a:rPr>
              <a:t>N</a:t>
            </a:r>
            <a:r>
              <a:rPr lang="fr-CA" altLang="en-US" sz="3600" b="1" baseline="30000" dirty="0" err="1" smtClean="0">
                <a:solidFill>
                  <a:srgbClr val="000000"/>
                </a:solidFill>
                <a:ea typeface="Geneva"/>
                <a:cs typeface="Geneva"/>
              </a:rPr>
              <a:t>bre</a:t>
            </a:r>
            <a:r>
              <a:rPr lang="fr-CA" altLang="en-US" sz="3600" b="1" baseline="-25000" dirty="0" smtClean="0">
                <a:solidFill>
                  <a:srgbClr val="000000"/>
                </a:solidFill>
                <a:ea typeface="Geneva"/>
                <a:cs typeface="Geneva"/>
              </a:rPr>
              <a:t> </a:t>
            </a:r>
            <a:r>
              <a:rPr lang="fr-CA" altLang="en-US" sz="3600" b="1" baseline="-25000" dirty="0">
                <a:solidFill>
                  <a:srgbClr val="000000"/>
                </a:solidFill>
                <a:ea typeface="Geneva"/>
                <a:cs typeface="Geneva"/>
              </a:rPr>
              <a:t>d’unités de demandes reçues par jour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>
            <p:custDataLst>
              <p:tags r:id="rId6"/>
            </p:custDataLst>
          </p:nvPr>
        </p:nvCxnSpPr>
        <p:spPr bwMode="auto">
          <a:xfrm flipV="1">
            <a:off x="2719388" y="1945175"/>
            <a:ext cx="5434012" cy="0"/>
          </a:xfrm>
          <a:prstGeom prst="line">
            <a:avLst/>
          </a:prstGeom>
          <a:noFill/>
          <a:ln w="412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4" name="Rectangle 1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922463" y="2836863"/>
            <a:ext cx="3635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CA" altLang="en-US" sz="3600" b="1" baseline="-25000">
                <a:solidFill>
                  <a:srgbClr val="7C6A55"/>
                </a:solidFill>
                <a:ea typeface="Geneva"/>
                <a:cs typeface="Geneva"/>
              </a:rPr>
              <a:t>=</a:t>
            </a:r>
          </a:p>
        </p:txBody>
      </p:sp>
      <p:sp>
        <p:nvSpPr>
          <p:cNvPr id="15" name="TextBox 14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667000" y="2606675"/>
            <a:ext cx="5738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CA" altLang="en-US" sz="3600" b="1" baseline="-25000">
                <a:solidFill>
                  <a:srgbClr val="000000"/>
                </a:solidFill>
                <a:ea typeface="Geneva"/>
                <a:cs typeface="Geneva"/>
              </a:rPr>
              <a:t>360 minutes </a:t>
            </a:r>
            <a:r>
              <a:rPr lang="fr-CA" altLang="en-US" sz="3600" b="1" baseline="-25000">
                <a:solidFill>
                  <a:srgbClr val="000000"/>
                </a:solidFill>
                <a:ea typeface="Geneva"/>
                <a:cs typeface="Geneva"/>
              </a:rPr>
              <a:t>par jour</a:t>
            </a:r>
          </a:p>
        </p:txBody>
      </p:sp>
      <p:sp>
        <p:nvSpPr>
          <p:cNvPr id="16" name="TextBox 15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667000" y="31242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CA" altLang="en-US" sz="3600" b="1" baseline="-25000">
                <a:solidFill>
                  <a:srgbClr val="000000"/>
                </a:solidFill>
                <a:ea typeface="Geneva"/>
                <a:cs typeface="Geneva"/>
              </a:rPr>
              <a:t>20 demandes reçues par jour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>
            <p:custDataLst>
              <p:tags r:id="rId10"/>
            </p:custDataLst>
          </p:nvPr>
        </p:nvCxnSpPr>
        <p:spPr bwMode="auto">
          <a:xfrm flipV="1">
            <a:off x="2743200" y="3200400"/>
            <a:ext cx="5434013" cy="0"/>
          </a:xfrm>
          <a:prstGeom prst="line">
            <a:avLst/>
          </a:prstGeom>
          <a:noFill/>
          <a:ln w="412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8" name="Rectangle 1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981200" y="4079875"/>
            <a:ext cx="363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CA" altLang="en-US" sz="3600" b="1" baseline="-25000">
                <a:solidFill>
                  <a:srgbClr val="FF0000"/>
                </a:solidFill>
                <a:ea typeface="Geneva"/>
                <a:cs typeface="Geneva"/>
              </a:rPr>
              <a:t>=</a:t>
            </a:r>
          </a:p>
        </p:txBody>
      </p:sp>
      <p:sp>
        <p:nvSpPr>
          <p:cNvPr id="19" name="TextBox 18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66700" y="3886200"/>
            <a:ext cx="1897063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fr-CA" altLang="en-US" sz="2800" b="1" baseline="-25000">
                <a:solidFill>
                  <a:srgbClr val="FF0000"/>
                </a:solidFill>
                <a:ea typeface="Geneva"/>
                <a:cs typeface="Geneva"/>
              </a:rPr>
              <a:t>Notre processus doit produire à un rythme de</a:t>
            </a:r>
          </a:p>
        </p:txBody>
      </p:sp>
      <p:sp>
        <p:nvSpPr>
          <p:cNvPr id="20" name="TextBox 19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719388" y="3886200"/>
            <a:ext cx="59912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fr-CA" altLang="en-US" sz="3600" b="1" baseline="-25000">
                <a:solidFill>
                  <a:srgbClr val="FF0000"/>
                </a:solidFill>
                <a:ea typeface="Geneva"/>
                <a:cs typeface="Geneva"/>
              </a:rPr>
              <a:t>Une demande terminée toutes les </a:t>
            </a:r>
            <a:r>
              <a:rPr lang="fr-CA" altLang="en-US" sz="3600" b="1" u="sng" baseline="-25000">
                <a:solidFill>
                  <a:srgbClr val="FF0000"/>
                </a:solidFill>
                <a:ea typeface="Geneva"/>
                <a:cs typeface="Geneva"/>
              </a:rPr>
              <a:t>18 </a:t>
            </a:r>
            <a:r>
              <a:rPr lang="fr-CA" altLang="en-US" sz="3600" b="1" baseline="-25000">
                <a:solidFill>
                  <a:srgbClr val="FF0000"/>
                </a:solidFill>
                <a:ea typeface="Geneva"/>
                <a:cs typeface="Geneva"/>
              </a:rPr>
              <a:t>minutes…</a:t>
            </a:r>
          </a:p>
        </p:txBody>
      </p:sp>
      <p:sp>
        <p:nvSpPr>
          <p:cNvPr id="21" name="TextBox 20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2719388" y="4868863"/>
            <a:ext cx="60245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fr-CA" altLang="en-US" sz="3600" b="1" baseline="-25000">
                <a:solidFill>
                  <a:srgbClr val="FF0000"/>
                </a:solidFill>
                <a:ea typeface="Geneva"/>
                <a:cs typeface="Geneva"/>
              </a:rPr>
              <a:t>…pour suffire à la demande et éviter de créer un arriéré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4" grpId="0"/>
      <p:bldP spid="15" grpId="0"/>
      <p:bldP spid="16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noProof="0" dirty="0" smtClean="0"/>
              <a:t>Goulots d’étranglement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79388" y="2355850"/>
            <a:ext cx="5711825" cy="3449638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fr-CA" altLang="en-US" sz="2800" noProof="0" dirty="0" smtClean="0"/>
              <a:t>Contraintes</a:t>
            </a:r>
          </a:p>
          <a:p>
            <a:pPr eaLnBrk="1" hangingPunct="1">
              <a:lnSpc>
                <a:spcPct val="85000"/>
              </a:lnSpc>
            </a:pPr>
            <a:r>
              <a:rPr lang="fr-CA" altLang="en-US" sz="2800" noProof="0" dirty="0" smtClean="0"/>
              <a:t>Volume de demandes  pour une tâche &gt; capacité = interrompt le flux de travail</a:t>
            </a:r>
          </a:p>
          <a:p>
            <a:pPr eaLnBrk="1" hangingPunct="1">
              <a:lnSpc>
                <a:spcPct val="85000"/>
              </a:lnSpc>
            </a:pPr>
            <a:r>
              <a:rPr lang="fr-CA" altLang="en-US" sz="2800" noProof="0" dirty="0" smtClean="0"/>
              <a:t>Le travail s’empile avant l’étape du goulot d’étranglement</a:t>
            </a:r>
          </a:p>
          <a:p>
            <a:pPr eaLnBrk="1" hangingPunct="1">
              <a:lnSpc>
                <a:spcPct val="85000"/>
              </a:lnSpc>
            </a:pPr>
            <a:r>
              <a:rPr lang="fr-CA" altLang="en-US" sz="2800" noProof="0" dirty="0" smtClean="0"/>
              <a:t>Où se trouvaient les goulots d’étranglement au MA?</a:t>
            </a:r>
            <a:endParaRPr lang="fr-CA" altLang="en-US" noProof="0" dirty="0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8C1CBF38-2FE2-465C-8036-E41D48905D18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13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  <p:pic>
        <p:nvPicPr>
          <p:cNvPr id="68613" name="Picture 8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1863" y="3573463"/>
            <a:ext cx="21621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23850" y="404813"/>
            <a:ext cx="7391400" cy="1143000"/>
          </a:xfrm>
        </p:spPr>
        <p:txBody>
          <a:bodyPr/>
          <a:lstStyle/>
          <a:p>
            <a:pPr eaLnBrk="1" hangingPunct="1"/>
            <a:r>
              <a:rPr lang="fr-CA" altLang="en-US" noProof="0" dirty="0" smtClean="0"/>
              <a:t>Trouver les goulots</a:t>
            </a:r>
          </a:p>
        </p:txBody>
      </p:sp>
      <p:graphicFrame>
        <p:nvGraphicFramePr>
          <p:cNvPr id="69635" name="Content Placeholder 4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1882775" y="2819400"/>
          <a:ext cx="6064250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47" r:id="rId8" imgW="8791194" imgH="4749196" progId="Excel.Chart.8">
                  <p:embed/>
                </p:oleObj>
              </mc:Choice>
              <mc:Fallback>
                <p:oleObj r:id="rId8" imgW="8791194" imgH="4749196" progId="Excel.Chart.8">
                  <p:embed/>
                  <p:pic>
                    <p:nvPicPr>
                      <p:cNvPr id="0" name="Content Placeholder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2775" y="2819400"/>
                        <a:ext cx="6064250" cy="327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6" name="Slide Number Placeholder 3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>
          <a:noFill/>
        </p:spPr>
        <p:txBody>
          <a:bodyPr/>
          <a:lstStyle/>
          <a:p>
            <a:fld id="{C3D2F1A5-D26A-4607-858B-7F7B553B7644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14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  <p:grpSp>
        <p:nvGrpSpPr>
          <p:cNvPr id="13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3417888" y="1254125"/>
            <a:ext cx="5268912" cy="1981200"/>
            <a:chOff x="3429000" y="838200"/>
            <a:chExt cx="5268310" cy="1981200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H="1">
              <a:off x="3429000" y="1524000"/>
              <a:ext cx="2819078" cy="129540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 bwMode="auto">
            <a:xfrm flipH="1">
              <a:off x="5867121" y="1524000"/>
              <a:ext cx="380956" cy="129540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69640" name="TextBox 11"/>
            <p:cNvSpPr txBox="1">
              <a:spLocks noChangeArrowheads="1"/>
            </p:cNvSpPr>
            <p:nvPr/>
          </p:nvSpPr>
          <p:spPr bwMode="auto">
            <a:xfrm>
              <a:off x="6400460" y="838200"/>
              <a:ext cx="2296850" cy="1158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fr-CA" altLang="en-US" sz="2800" b="1" baseline="-25000">
                  <a:solidFill>
                    <a:srgbClr val="FF0000"/>
                  </a:solidFill>
                  <a:ea typeface="Geneva"/>
                  <a:cs typeface="Geneva"/>
                </a:rPr>
                <a:t>Durée du cycle &gt; Temps TAKT :</a:t>
              </a:r>
            </a:p>
            <a:p>
              <a:pPr eaLnBrk="0" hangingPunct="0"/>
              <a:r>
                <a:rPr lang="fr-CA" altLang="en-US" sz="2400" b="1" baseline="-25000">
                  <a:solidFill>
                    <a:srgbClr val="FF0000"/>
                  </a:solidFill>
                  <a:ea typeface="Geneva"/>
                  <a:cs typeface="Geneva"/>
                </a:rPr>
                <a:t>GOULOT D’ÉTRANGLEMENT?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3888" y="476250"/>
            <a:ext cx="7908925" cy="1143000"/>
          </a:xfrm>
        </p:spPr>
        <p:txBody>
          <a:bodyPr/>
          <a:lstStyle/>
          <a:p>
            <a:pPr eaLnBrk="1" hangingPunct="1"/>
            <a:r>
              <a:rPr lang="fr-CA" altLang="en-US" sz="3600" noProof="0" dirty="0" smtClean="0"/>
              <a:t>Répartition de la charge de travail</a:t>
            </a:r>
          </a:p>
        </p:txBody>
      </p:sp>
      <p:graphicFrame>
        <p:nvGraphicFramePr>
          <p:cNvPr id="70659" name="Content Placeholder 4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1884363" y="2819400"/>
          <a:ext cx="6061075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71" r:id="rId8" imgW="8785097" imgH="4749196" progId="Excel.Chart.8">
                  <p:embed/>
                </p:oleObj>
              </mc:Choice>
              <mc:Fallback>
                <p:oleObj r:id="rId8" imgW="8785097" imgH="4749196" progId="Excel.Chart.8">
                  <p:embed/>
                  <p:pic>
                    <p:nvPicPr>
                      <p:cNvPr id="0" name="Content Placeholder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4363" y="2819400"/>
                        <a:ext cx="6061075" cy="327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0" name="Slide Number Placeholder 3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>
          <a:noFill/>
        </p:spPr>
        <p:txBody>
          <a:bodyPr/>
          <a:lstStyle/>
          <a:p>
            <a:fld id="{9C765E0F-7511-4FA7-A0AA-B22AA39CCF7E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15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  <p:grpSp>
        <p:nvGrpSpPr>
          <p:cNvPr id="13" name="Group 1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3924300" y="1212850"/>
            <a:ext cx="5116513" cy="2122488"/>
            <a:chOff x="3429000" y="696912"/>
            <a:chExt cx="5115926" cy="2122488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H="1">
              <a:off x="3429000" y="1524000"/>
              <a:ext cx="2819077" cy="129540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 bwMode="auto">
            <a:xfrm flipH="1">
              <a:off x="5867120" y="1524000"/>
              <a:ext cx="380956" cy="129540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70664" name="TextBox 11"/>
            <p:cNvSpPr txBox="1">
              <a:spLocks noChangeArrowheads="1"/>
            </p:cNvSpPr>
            <p:nvPr/>
          </p:nvSpPr>
          <p:spPr bwMode="auto">
            <a:xfrm>
              <a:off x="6248076" y="696912"/>
              <a:ext cx="2296850" cy="1654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fr-CA" altLang="en-US" sz="2800" b="1" baseline="-25000">
                  <a:solidFill>
                    <a:srgbClr val="000000"/>
                  </a:solidFill>
                  <a:ea typeface="Geneva"/>
                  <a:cs typeface="Geneva"/>
                </a:rPr>
                <a:t>Comment pouvez-vous réorganiser le travail pour que toutes les DC soient inférieures au temps TAKT?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cap="none" noProof="0" dirty="0" smtClean="0"/>
              <a:t>LOTS PAR RAPPORT À FLUX D’UN DOSSIER UNIQUE</a:t>
            </a:r>
          </a:p>
        </p:txBody>
      </p:sp>
      <p:sp>
        <p:nvSpPr>
          <p:cNvPr id="71683" name="Text Placeholder 5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noProof="0" smtClean="0"/>
              <a:t>Analyse des données</a:t>
            </a: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C884227A-C7BD-4DC6-9F96-66C0E7810A26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16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50825" y="1341438"/>
            <a:ext cx="8642350" cy="914400"/>
          </a:xfrm>
        </p:spPr>
        <p:txBody>
          <a:bodyPr/>
          <a:lstStyle/>
          <a:p>
            <a:pPr eaLnBrk="1" hangingPunct="1"/>
            <a:r>
              <a:rPr lang="fr-CA" altLang="en-US" sz="3600" noProof="0" dirty="0" smtClean="0"/>
              <a:t>Lots volumineux (lot et file d’attente)</a:t>
            </a:r>
          </a:p>
        </p:txBody>
      </p:sp>
      <p:sp>
        <p:nvSpPr>
          <p:cNvPr id="103427" name="Content Placeholder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755650" y="2636838"/>
            <a:ext cx="7246938" cy="3205162"/>
          </a:xfrm>
        </p:spPr>
        <p:txBody>
          <a:bodyPr/>
          <a:lstStyle/>
          <a:p>
            <a:pPr eaLnBrk="1" hangingPunct="1">
              <a:defRPr/>
            </a:pPr>
            <a:r>
              <a:rPr lang="fr-CA" altLang="en-US" noProof="0" dirty="0" smtClean="0"/>
              <a:t>Ralentissent le flux</a:t>
            </a:r>
          </a:p>
          <a:p>
            <a:pPr eaLnBrk="1" hangingPunct="1">
              <a:defRPr/>
            </a:pPr>
            <a:r>
              <a:rPr lang="fr-CA" altLang="en-US" noProof="0" dirty="0" smtClean="0"/>
              <a:t>Vidéo sur le flux d’un dossier unique par rapport à lot</a:t>
            </a:r>
          </a:p>
          <a:p>
            <a:pPr marL="457200" indent="-457200" eaLnBrk="1" hangingPunct="1">
              <a:buFontTx/>
              <a:buChar char="•"/>
              <a:defRPr/>
            </a:pPr>
            <a:endParaRPr lang="fr-CA" altLang="en-US" noProof="0" dirty="0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98C95174-FDFA-45C6-8BCC-2C149C8C3443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17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11188" y="260350"/>
            <a:ext cx="7391400" cy="1143000"/>
          </a:xfrm>
        </p:spPr>
        <p:txBody>
          <a:bodyPr/>
          <a:lstStyle/>
          <a:p>
            <a:pPr eaLnBrk="1" hangingPunct="1"/>
            <a:r>
              <a:rPr lang="fr-CA" altLang="en-US" sz="3600" noProof="0" dirty="0" smtClean="0"/>
              <a:t>Le « pousser-tirer » (dans la fabrication)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30188" y="1735138"/>
            <a:ext cx="5280025" cy="3962400"/>
          </a:xfrm>
        </p:spPr>
        <p:txBody>
          <a:bodyPr/>
          <a:lstStyle/>
          <a:p>
            <a:pPr indent="0" eaLnBrk="1" hangingPunct="1">
              <a:lnSpc>
                <a:spcPct val="90000"/>
              </a:lnSpc>
            </a:pPr>
            <a:r>
              <a:rPr lang="fr-CA" altLang="en-US" u="sng" noProof="0" dirty="0" smtClean="0"/>
              <a:t>Pousser</a:t>
            </a:r>
            <a:r>
              <a:rPr lang="fr-CA" altLang="en-US" noProof="0" dirty="0" smtClean="0"/>
              <a:t> : Je produis un tas d’unités en prévision de la demande des clients.</a:t>
            </a:r>
          </a:p>
          <a:p>
            <a:pPr indent="0" eaLnBrk="1" hangingPunct="1">
              <a:lnSpc>
                <a:spcPct val="90000"/>
              </a:lnSpc>
            </a:pPr>
            <a:endParaRPr lang="fr-CA" altLang="en-US" sz="2400" noProof="0" dirty="0" smtClean="0"/>
          </a:p>
          <a:p>
            <a:pPr indent="0" eaLnBrk="1" hangingPunct="1">
              <a:lnSpc>
                <a:spcPct val="90000"/>
              </a:lnSpc>
            </a:pPr>
            <a:endParaRPr lang="fr-CA" altLang="en-US" sz="2400" noProof="0" dirty="0" smtClean="0"/>
          </a:p>
          <a:p>
            <a:pPr indent="0" eaLnBrk="1" hangingPunct="1">
              <a:lnSpc>
                <a:spcPct val="90000"/>
              </a:lnSpc>
            </a:pPr>
            <a:endParaRPr lang="fr-CA" altLang="en-US" sz="2400" noProof="0" dirty="0" smtClean="0"/>
          </a:p>
          <a:p>
            <a:pPr indent="0" eaLnBrk="1" hangingPunct="1">
              <a:lnSpc>
                <a:spcPct val="90000"/>
              </a:lnSpc>
            </a:pPr>
            <a:r>
              <a:rPr lang="fr-CA" altLang="en-US" u="sng" noProof="0" dirty="0" smtClean="0"/>
              <a:t>Tirer</a:t>
            </a:r>
            <a:r>
              <a:rPr lang="fr-CA" altLang="en-US" noProof="0" dirty="0" smtClean="0"/>
              <a:t> :  Je produis une unité uniquement quand un client passe une commande. </a:t>
            </a:r>
          </a:p>
        </p:txBody>
      </p:sp>
      <p:sp>
        <p:nvSpPr>
          <p:cNvPr id="73732" name="Slide Number Placeholder 1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27F2ABA7-AF31-46DF-A935-47916720F15E}" type="slidenum">
              <a:rPr lang="en-US" altLang="en-US" smtClean="0">
                <a:latin typeface="Arial" pitchFamily="34" charset="0"/>
                <a:ea typeface="Geneva"/>
                <a:cs typeface="Geneva"/>
              </a:rPr>
              <a:pPr/>
              <a:t>18</a:t>
            </a:fld>
            <a:endParaRPr lang="en-US" altLang="en-US" smtClean="0">
              <a:latin typeface="Arial" pitchFamily="34" charset="0"/>
              <a:ea typeface="Geneva"/>
              <a:cs typeface="Geneva"/>
            </a:endParaRPr>
          </a:p>
        </p:txBody>
      </p:sp>
      <p:pic>
        <p:nvPicPr>
          <p:cNvPr id="5124" name="Picture 4" descr="http://www.weightknowmore.com/wp-content/uploads/2013/04/BUFFETphoto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78463" y="1557338"/>
            <a:ext cx="32400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http://i2.wp.com/www.hangthebankers.com/wp-content/uploads/2013/03/Subway1.jpg?fit=586%2C423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91163" y="4049713"/>
            <a:ext cx="3128962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sz="3600" noProof="0" dirty="0" smtClean="0"/>
              <a:t>Le « pousser-tirer » (dans les services)</a:t>
            </a:r>
          </a:p>
        </p:txBody>
      </p:sp>
      <p:sp>
        <p:nvSpPr>
          <p:cNvPr id="74755" name="Content Placeholder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indent="0" eaLnBrk="1" hangingPunct="1"/>
            <a:r>
              <a:rPr lang="fr-CA" altLang="en-US" u="sng" noProof="0" dirty="0" smtClean="0"/>
              <a:t>Pousser</a:t>
            </a:r>
            <a:r>
              <a:rPr lang="fr-CA" altLang="en-US" noProof="0" dirty="0" smtClean="0"/>
              <a:t> :  Je fais passer une unité à la prochaine étape quand </a:t>
            </a:r>
            <a:r>
              <a:rPr lang="fr-CA" altLang="en-US" u="sng" noProof="0" dirty="0" smtClean="0"/>
              <a:t>je</a:t>
            </a:r>
            <a:r>
              <a:rPr lang="fr-CA" altLang="en-US" noProof="0" dirty="0" smtClean="0"/>
              <a:t> suis prêt.</a:t>
            </a:r>
          </a:p>
          <a:p>
            <a:pPr indent="0" eaLnBrk="1" hangingPunct="1"/>
            <a:endParaRPr lang="fr-CA" altLang="en-US" noProof="0" dirty="0" smtClean="0"/>
          </a:p>
          <a:p>
            <a:pPr indent="0" eaLnBrk="1" hangingPunct="1"/>
            <a:r>
              <a:rPr lang="fr-CA" altLang="en-US" u="sng" noProof="0" dirty="0" smtClean="0"/>
              <a:t>Tirer</a:t>
            </a:r>
            <a:r>
              <a:rPr lang="fr-CA" altLang="en-US" noProof="0" dirty="0" smtClean="0"/>
              <a:t> :  La prochaine étape est disponible quand le dossier en a </a:t>
            </a:r>
            <a:r>
              <a:rPr lang="fr-CA" altLang="en-US" u="sng" noProof="0" dirty="0" smtClean="0"/>
              <a:t>besoin</a:t>
            </a:r>
            <a:r>
              <a:rPr lang="fr-CA" altLang="en-US" noProof="0" dirty="0" smtClean="0"/>
              <a:t>.</a:t>
            </a:r>
          </a:p>
        </p:txBody>
      </p:sp>
      <p:sp>
        <p:nvSpPr>
          <p:cNvPr id="74756" name="Slide Number Placeholder 1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531C160C-3F44-4233-B7F7-E18CCE39B468}" type="slidenum">
              <a:rPr lang="en-US" altLang="en-US" smtClean="0">
                <a:latin typeface="Arial" pitchFamily="34" charset="0"/>
                <a:ea typeface="Geneva"/>
                <a:cs typeface="Geneva"/>
              </a:rPr>
              <a:pPr/>
              <a:t>19</a:t>
            </a:fld>
            <a:endParaRPr lang="en-US" altLang="en-US" smtClean="0">
              <a:latin typeface="Arial" pitchFamily="34" charset="0"/>
              <a:ea typeface="Geneva"/>
              <a:cs typeface="Geneva"/>
            </a:endParaRPr>
          </a:p>
        </p:txBody>
      </p:sp>
      <p:sp>
        <p:nvSpPr>
          <p:cNvPr id="74757" name="Slide Number Placeholder 3"/>
          <p:cNvSpPr txBox="1"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36195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5DD214D4-05D4-4796-994D-5651A64DE66C}" type="slidenum">
              <a:rPr lang="en-US" altLang="en-US" sz="140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 algn="ctr"/>
              <a:t>19</a:t>
            </a:fld>
            <a:endParaRPr lang="en-US" altLang="en-US" sz="1400">
              <a:solidFill>
                <a:srgbClr val="7C6A55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23528" y="1447800"/>
            <a:ext cx="8568952" cy="1143000"/>
          </a:xfrm>
        </p:spPr>
        <p:txBody>
          <a:bodyPr/>
          <a:lstStyle/>
          <a:p>
            <a:r>
              <a:rPr lang="fr-CA" altLang="en-US" noProof="0" dirty="0" smtClean="0"/>
              <a:t>Présentation en vue de votre projet Ceinture verte (à ce jour)</a:t>
            </a:r>
          </a:p>
        </p:txBody>
      </p:sp>
      <p:sp>
        <p:nvSpPr>
          <p:cNvPr id="57347" name="Content Placeholder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219200" y="2780928"/>
            <a:ext cx="7391400" cy="3315072"/>
          </a:xfrm>
        </p:spPr>
        <p:txBody>
          <a:bodyPr/>
          <a:lstStyle/>
          <a:p>
            <a:r>
              <a:rPr lang="fr-CA" altLang="en-US" noProof="0" dirty="0" smtClean="0"/>
              <a:t>Carte de la situation actuelle</a:t>
            </a:r>
          </a:p>
          <a:p>
            <a:r>
              <a:rPr lang="fr-CA" altLang="en-US" noProof="0" dirty="0" smtClean="0"/>
              <a:t>Que vous ont appris les données?</a:t>
            </a:r>
          </a:p>
          <a:p>
            <a:r>
              <a:rPr lang="fr-CA" altLang="en-US" noProof="0" dirty="0" smtClean="0"/>
              <a:t>Observations du processus</a:t>
            </a:r>
          </a:p>
          <a:p>
            <a:r>
              <a:rPr lang="fr-CA" altLang="en-US" dirty="0" smtClean="0"/>
              <a:t>Questions, éléments que vous avez appris</a:t>
            </a:r>
            <a:endParaRPr lang="fr-CA" altLang="en-US" noProof="0" dirty="0" smtClean="0"/>
          </a:p>
          <a:p>
            <a:r>
              <a:rPr lang="fr-CA" altLang="en-US" noProof="0" dirty="0" smtClean="0"/>
              <a:t>Rétroaction de vos pairs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903CF4A-5B3E-464A-9553-609A8AB2977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2413" y="61913"/>
            <a:ext cx="8351837" cy="626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9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52413" y="61913"/>
            <a:ext cx="8351837" cy="703262"/>
          </a:xfrm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fr-CA" altLang="en-US" noProof="0" dirty="0" err="1" smtClean="0">
                <a:solidFill>
                  <a:schemeClr val="bg1"/>
                </a:solidFill>
              </a:rPr>
              <a:t>Kanban</a:t>
            </a:r>
            <a:endParaRPr lang="fr-CA" altLang="en-US" noProof="0" dirty="0" smtClean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252413" y="5084763"/>
            <a:ext cx="8351837" cy="1223962"/>
          </a:xfrm>
          <a:solidFill>
            <a:schemeClr val="tx1">
              <a:lumMod val="75000"/>
            </a:schemeClr>
          </a:solidFill>
        </p:spPr>
        <p:txBody>
          <a:bodyPr/>
          <a:lstStyle/>
          <a:p>
            <a:pPr indent="0" algn="ctr" eaLnBrk="1" hangingPunct="1">
              <a:defRPr/>
            </a:pPr>
            <a:r>
              <a:rPr lang="fr-CA" altLang="en-US" sz="2800" b="1" noProof="0" smtClean="0">
                <a:solidFill>
                  <a:schemeClr val="bg1"/>
                </a:solidFill>
              </a:rPr>
              <a:t>Un signal indiquant d’entamer la prochaine unité</a:t>
            </a:r>
          </a:p>
        </p:txBody>
      </p:sp>
      <p:sp>
        <p:nvSpPr>
          <p:cNvPr id="75781" name="Slide Number Placeholder 1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>
          <a:noFill/>
        </p:spPr>
        <p:txBody>
          <a:bodyPr/>
          <a:lstStyle/>
          <a:p>
            <a:fld id="{25985110-EB3D-4184-BD94-A9E8E68D1AB1}" type="slidenum">
              <a:rPr lang="en-US" altLang="en-US" smtClean="0">
                <a:latin typeface="Arial" pitchFamily="34" charset="0"/>
                <a:ea typeface="Geneva"/>
                <a:cs typeface="Geneva"/>
              </a:rPr>
              <a:pPr/>
              <a:t>20</a:t>
            </a:fld>
            <a:endParaRPr lang="en-US" altLang="en-US" smtClean="0">
              <a:latin typeface="Arial" pitchFamily="34" charset="0"/>
              <a:ea typeface="Geneva"/>
              <a:cs typeface="Geneva"/>
            </a:endParaRPr>
          </a:p>
        </p:txBody>
      </p:sp>
      <p:sp>
        <p:nvSpPr>
          <p:cNvPr id="75782" name="Slide Number Placeholder 3"/>
          <p:cNvSpPr txBox="1">
            <a:spLocks noGrp="1"/>
          </p:cNvSpPr>
          <p:nvPr>
            <p:custDataLst>
              <p:tags r:id="rId5"/>
            </p:custDataLst>
          </p:nvPr>
        </p:nvSpPr>
        <p:spPr bwMode="auto">
          <a:xfrm>
            <a:off x="36195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F5C7F8A8-D7D6-4F84-9AEF-E1D1BA9ED438}" type="slidenum">
              <a:rPr lang="en-US" altLang="en-US" sz="140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 algn="ctr"/>
              <a:t>20</a:t>
            </a:fld>
            <a:endParaRPr lang="en-US" altLang="en-US" sz="1400">
              <a:solidFill>
                <a:srgbClr val="7C6A55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sz="3600" noProof="0" dirty="0" smtClean="0"/>
              <a:t>L’aménagement influe sur le flux</a:t>
            </a:r>
          </a:p>
        </p:txBody>
      </p:sp>
      <p:sp>
        <p:nvSpPr>
          <p:cNvPr id="110595" name="Content Placeholder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A" altLang="en-US" noProof="0" smtClean="0"/>
              <a:t>Comment?</a:t>
            </a:r>
          </a:p>
          <a:p>
            <a:pPr eaLnBrk="1" hangingPunct="1">
              <a:defRPr/>
            </a:pPr>
            <a:r>
              <a:rPr lang="fr-CA" altLang="en-US" noProof="0" smtClean="0"/>
              <a:t>Quels comportements l’aménagement crée-t-il?</a:t>
            </a:r>
          </a:p>
          <a:p>
            <a:pPr marL="457200" indent="-457200" eaLnBrk="1" hangingPunct="1">
              <a:buFontTx/>
              <a:buChar char="•"/>
              <a:defRPr/>
            </a:pPr>
            <a:endParaRPr lang="fr-CA" altLang="en-US" noProof="0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86D42A29-B6C0-49D3-B2BB-2414468D001C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21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noProof="0" dirty="0" smtClean="0"/>
              <a:t>Diagramme « spaghetti »</a:t>
            </a:r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fld id="{9F95EB4C-60CA-4EB1-B865-DB54E0B37460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22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  <p:pic>
        <p:nvPicPr>
          <p:cNvPr id="77828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2349500"/>
            <a:ext cx="7704138" cy="393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cap="none" noProof="0" dirty="0" smtClean="0"/>
              <a:t>ANALYSE DES DONNÉES</a:t>
            </a:r>
          </a:p>
        </p:txBody>
      </p:sp>
      <p:sp>
        <p:nvSpPr>
          <p:cNvPr id="78851" name="Text Placeholder 5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noProof="0" smtClean="0"/>
              <a:t>Examen de la feuille de données</a:t>
            </a: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3DB9A062-8651-4C62-9CAC-9762982BC1D0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23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219200" y="727075"/>
            <a:ext cx="7391400" cy="1143000"/>
          </a:xfrm>
        </p:spPr>
        <p:txBody>
          <a:bodyPr/>
          <a:lstStyle/>
          <a:p>
            <a:pPr eaLnBrk="1" hangingPunct="1"/>
            <a:r>
              <a:rPr lang="fr-CA" altLang="en-US" noProof="0" dirty="0" smtClean="0"/>
              <a:t>Analyser la feuille de données</a:t>
            </a:r>
          </a:p>
        </p:txBody>
      </p:sp>
      <p:sp>
        <p:nvSpPr>
          <p:cNvPr id="79875" name="Slide Number Placeholder 2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>
          <a:xfrm>
            <a:off x="6810375" y="6092825"/>
            <a:ext cx="1905000" cy="457200"/>
          </a:xfrm>
          <a:noFill/>
        </p:spPr>
        <p:txBody>
          <a:bodyPr/>
          <a:lstStyle/>
          <a:p>
            <a:fld id="{5475A090-1382-4E50-97A0-A5B7278DDB1C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24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  <p:graphicFrame>
        <p:nvGraphicFramePr>
          <p:cNvPr id="106682" name="Group 186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468313" y="620713"/>
          <a:ext cx="7920037" cy="5354637"/>
        </p:xfrm>
        <a:graphic>
          <a:graphicData uri="http://schemas.openxmlformats.org/drawingml/2006/table">
            <a:tbl>
              <a:tblPr/>
              <a:tblGrid>
                <a:gridCol w="1830387"/>
                <a:gridCol w="1022350"/>
                <a:gridCol w="1022350"/>
                <a:gridCol w="1033463"/>
                <a:gridCol w="1033462"/>
                <a:gridCol w="674688"/>
                <a:gridCol w="639762"/>
                <a:gridCol w="663575"/>
              </a:tblGrid>
              <a:tr h="100585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Nom de la tâche du processus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Titre du poste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Tâches reçues/sem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(T)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Délai de traitement (</a:t>
                      </a:r>
                      <a:r>
                        <a:rPr kumimoji="0" lang="fr-CA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DT</a:t>
                      </a:r>
                      <a:r>
                        <a:rPr kumimoji="0" lang="fr-CA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) ou temps d’intervention, en min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Durée du cycle (DC) ou temps pour passer d’une étape à une autre, en min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Nb total de tâches en instance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% T et 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Lot (L)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</a:tr>
              <a:tr h="3413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Produire une liste des renouvellements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Analyste 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7 200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100 %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82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Envoyer la liste par courriel au service des Dossiers (cc Admin)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Analyste 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 lot -3 mois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100 %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413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Envoyer la liste à Admin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Analyste 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 lot -3 mois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100 %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120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Le service des Dossiers (YA) envoie les dossiers au GITR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Commis aux dossiers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13/50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413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Admin imprime la liste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Admin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 lot -3 mois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100 %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413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Reçoit les dossiers et les coche sur la liste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Admin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15 par mois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250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3 600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100 %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120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Aviser l’analyste 1 que les dossiers ont été reçus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Admin</a:t>
                      </a:r>
                      <a:endParaRPr kumimoji="0" lang="fr-CA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15 par mois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100 %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0008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Examiner la demande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Analyste 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10 800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20 %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Aller dans le système pour imprimer et signer les lettres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Analyste 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15 par mois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120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1 800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98 %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13" name="Group 12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900113" y="1484313"/>
            <a:ext cx="6862762" cy="1800225"/>
            <a:chOff x="878244" y="2204864"/>
            <a:chExt cx="6862108" cy="1800200"/>
          </a:xfrm>
        </p:grpSpPr>
        <p:sp>
          <p:nvSpPr>
            <p:cNvPr id="6" name="Oval 5"/>
            <p:cNvSpPr/>
            <p:nvPr/>
          </p:nvSpPr>
          <p:spPr bwMode="auto">
            <a:xfrm>
              <a:off x="878244" y="2204864"/>
              <a:ext cx="1584174" cy="1008048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9pPr>
            </a:lstStyle>
            <a:p>
              <a:pPr algn="ctr" eaLnBrk="0" hangingPunct="0">
                <a:defRPr/>
              </a:pPr>
              <a:r>
                <a:rPr lang="fr-CA" altLang="en-US" sz="3200" b="1" baseline="-25000" smtClean="0">
                  <a:solidFill>
                    <a:srgbClr val="FFFFFF"/>
                  </a:solidFill>
                  <a:latin typeface="Arial" pitchFamily="34" charset="0"/>
                </a:rPr>
                <a:t>LOT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 flipV="1">
              <a:off x="2462418" y="2420761"/>
              <a:ext cx="885741" cy="288921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/>
          </p:spPr>
        </p:cxnSp>
        <p:cxnSp>
          <p:nvCxnSpPr>
            <p:cNvPr id="9" name="Straight Arrow Connector 8"/>
            <p:cNvCxnSpPr>
              <a:stCxn id="6" idx="6"/>
            </p:cNvCxnSpPr>
            <p:nvPr/>
          </p:nvCxnSpPr>
          <p:spPr bwMode="auto">
            <a:xfrm>
              <a:off x="2462418" y="2709682"/>
              <a:ext cx="5277934" cy="1295382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/>
          </p:spPr>
        </p:cxnSp>
      </p:grpSp>
      <p:grpSp>
        <p:nvGrpSpPr>
          <p:cNvPr id="20" name="Group 19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900113" y="1900238"/>
            <a:ext cx="4665662" cy="2122487"/>
            <a:chOff x="843755" y="2420888"/>
            <a:chExt cx="4664349" cy="2121961"/>
          </a:xfrm>
        </p:grpSpPr>
        <p:sp>
          <p:nvSpPr>
            <p:cNvPr id="79982" name="Oval 14"/>
            <p:cNvSpPr>
              <a:spLocks noChangeArrowheads="1"/>
            </p:cNvSpPr>
            <p:nvPr/>
          </p:nvSpPr>
          <p:spPr bwMode="auto">
            <a:xfrm>
              <a:off x="843755" y="3535037"/>
              <a:ext cx="1583879" cy="1007812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fr-CA" altLang="en-US" sz="2400" b="1" baseline="-25000">
                  <a:solidFill>
                    <a:srgbClr val="FFFFFF"/>
                  </a:solidFill>
                  <a:ea typeface="Geneva"/>
                  <a:cs typeface="Geneva"/>
                </a:rPr>
                <a:t>DC ÉLEVÉE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V="1">
              <a:off x="2472072" y="2420888"/>
              <a:ext cx="3036032" cy="1583932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/>
          </p:spPr>
        </p:cxnSp>
        <p:cxnSp>
          <p:nvCxnSpPr>
            <p:cNvPr id="17" name="Straight Arrow Connector 16"/>
            <p:cNvCxnSpPr>
              <a:stCxn id="79982" idx="6"/>
            </p:cNvCxnSpPr>
            <p:nvPr/>
          </p:nvCxnSpPr>
          <p:spPr bwMode="auto">
            <a:xfrm>
              <a:off x="2427634" y="4038149"/>
              <a:ext cx="2936049" cy="504700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/>
          </p:spPr>
        </p:cxnSp>
      </p:grpSp>
      <p:grpSp>
        <p:nvGrpSpPr>
          <p:cNvPr id="29" name="Group 28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827088" y="4508500"/>
            <a:ext cx="6334125" cy="1008063"/>
            <a:chOff x="843755" y="5013176"/>
            <a:chExt cx="6332606" cy="1008112"/>
          </a:xfrm>
        </p:grpSpPr>
        <p:sp>
          <p:nvSpPr>
            <p:cNvPr id="79980" name="Oval 22"/>
            <p:cNvSpPr>
              <a:spLocks noChangeArrowheads="1"/>
            </p:cNvSpPr>
            <p:nvPr/>
          </p:nvSpPr>
          <p:spPr bwMode="auto">
            <a:xfrm>
              <a:off x="843755" y="5013176"/>
              <a:ext cx="1583945" cy="1008112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fr-CA" altLang="en-US" sz="2600" b="1" baseline="-25000">
                  <a:solidFill>
                    <a:srgbClr val="FFFFFF"/>
                  </a:solidFill>
                  <a:ea typeface="Geneva"/>
                  <a:cs typeface="Geneva"/>
                </a:rPr>
                <a:t>FAIBLE % T et E</a:t>
              </a:r>
            </a:p>
          </p:txBody>
        </p:sp>
        <p:cxnSp>
          <p:nvCxnSpPr>
            <p:cNvPr id="24" name="Straight Arrow Connector 23"/>
            <p:cNvCxnSpPr>
              <a:stCxn id="79980" idx="6"/>
            </p:cNvCxnSpPr>
            <p:nvPr/>
          </p:nvCxnSpPr>
          <p:spPr bwMode="auto">
            <a:xfrm>
              <a:off x="2427700" y="5518026"/>
              <a:ext cx="4748661" cy="0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609600"/>
            <a:ext cx="8375650" cy="914400"/>
          </a:xfrm>
        </p:spPr>
        <p:txBody>
          <a:bodyPr/>
          <a:lstStyle/>
          <a:p>
            <a:pPr eaLnBrk="1" hangingPunct="1"/>
            <a:r>
              <a:rPr lang="fr-CA" altLang="en-US" sz="2700" noProof="0" dirty="0" smtClean="0"/>
              <a:t>Demandes de corrections</a:t>
            </a:r>
          </a:p>
        </p:txBody>
      </p:sp>
      <p:sp>
        <p:nvSpPr>
          <p:cNvPr id="80899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23850" y="1412875"/>
            <a:ext cx="4092575" cy="2413000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</a:pPr>
            <a:r>
              <a:rPr lang="fr-CA" altLang="en-US" sz="2600" noProof="0" smtClean="0"/>
              <a:t>10 à 40 %* de la charge de travail est sans valeur ajoutée, mais consomme le temps et les capacités du personnel</a:t>
            </a:r>
          </a:p>
          <a:p>
            <a:pPr marL="0" indent="0" eaLnBrk="1" hangingPunct="1">
              <a:lnSpc>
                <a:spcPct val="85000"/>
              </a:lnSpc>
            </a:pPr>
            <a:endParaRPr lang="fr-CA" altLang="en-US" sz="2800" noProof="0" smtClean="0"/>
          </a:p>
          <a:p>
            <a:pPr marL="0" indent="0" eaLnBrk="1" hangingPunct="1"/>
            <a:r>
              <a:rPr lang="fr-CA" altLang="en-US" sz="2800" noProof="0" smtClean="0"/>
              <a:t>Trouver des solutions pour éliminer ce travail évitable.</a:t>
            </a:r>
            <a:endParaRPr lang="fr-CA" altLang="en-US" noProof="0" smtClean="0"/>
          </a:p>
        </p:txBody>
      </p:sp>
      <p:sp>
        <p:nvSpPr>
          <p:cNvPr id="80900" name="Slide Number Placeholder 4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>
          <a:noFill/>
        </p:spPr>
        <p:txBody>
          <a:bodyPr/>
          <a:lstStyle/>
          <a:p>
            <a:fld id="{34F61C42-DF1F-4832-BBFE-77BF732B1832}" type="slidenum">
              <a:rPr lang="en-US" altLang="en-US" smtClean="0">
                <a:latin typeface="Arial" pitchFamily="34" charset="0"/>
                <a:ea typeface="Geneva"/>
                <a:cs typeface="Geneva"/>
              </a:rPr>
              <a:pPr/>
              <a:t>25</a:t>
            </a:fld>
            <a:endParaRPr lang="en-US" altLang="en-US" smtClean="0">
              <a:latin typeface="Arial" pitchFamily="34" charset="0"/>
              <a:ea typeface="Geneva"/>
              <a:cs typeface="Geneva"/>
            </a:endParaRPr>
          </a:p>
        </p:txBody>
      </p:sp>
      <p:graphicFrame>
        <p:nvGraphicFramePr>
          <p:cNvPr id="80901" name="Object 9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4284663" y="1700213"/>
          <a:ext cx="4416425" cy="306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3" name="Worksheet" r:id="rId12" imgW="4419472" imgH="3057538" progId="Excel.Sheet.8">
                  <p:embed/>
                </p:oleObj>
              </mc:Choice>
              <mc:Fallback>
                <p:oleObj name="Worksheet" r:id="rId12" imgW="4419472" imgH="3057538" progId="Excel.Sheet.8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1700213"/>
                        <a:ext cx="4416425" cy="306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2" name="Text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382963" y="5229225"/>
            <a:ext cx="416877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CA" altLang="en-US" sz="2400">
                <a:solidFill>
                  <a:srgbClr val="000000"/>
                </a:solidFill>
                <a:ea typeface="ヒラギノ角ゴ Pro W3"/>
                <a:cs typeface="ヒラギノ角ゴ Pro W3"/>
              </a:rPr>
              <a:t>…</a:t>
            </a:r>
            <a:r>
              <a:rPr lang="fr-CA" altLang="en-US" sz="2400">
                <a:solidFill>
                  <a:srgbClr val="000000"/>
                </a:solidFill>
                <a:ea typeface="ヒラギノ角ゴ Pro W3"/>
                <a:cs typeface="ヒラギノ角ゴ Pro W3"/>
              </a:rPr>
              <a:t>Libérer des capacités pour </a:t>
            </a:r>
          </a:p>
          <a:p>
            <a:pPr algn="ctr">
              <a:lnSpc>
                <a:spcPct val="90000"/>
              </a:lnSpc>
            </a:pPr>
            <a:r>
              <a:rPr lang="fr-CA" altLang="en-US" sz="2400">
                <a:solidFill>
                  <a:srgbClr val="000000"/>
                </a:solidFill>
                <a:ea typeface="ヒラギノ角ゴ Pro W3"/>
                <a:cs typeface="ヒラギノ角ゴ Pro W3"/>
              </a:rPr>
              <a:t>du travail à valeur ajoutée</a:t>
            </a:r>
          </a:p>
        </p:txBody>
      </p:sp>
      <p:sp>
        <p:nvSpPr>
          <p:cNvPr id="80903" name="TextBox 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67350" y="1844675"/>
            <a:ext cx="2560638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altLang="en-US" b="1">
                <a:solidFill>
                  <a:srgbClr val="000000"/>
                </a:solidFill>
                <a:ea typeface="Geneva"/>
                <a:cs typeface="Geneva"/>
              </a:rPr>
              <a:t>Capacités totales</a:t>
            </a:r>
          </a:p>
        </p:txBody>
      </p:sp>
      <p:sp>
        <p:nvSpPr>
          <p:cNvPr id="80904" name="TextBox 3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529513" y="2852738"/>
            <a:ext cx="1074737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altLang="en-US" sz="1400">
                <a:solidFill>
                  <a:srgbClr val="000000"/>
                </a:solidFill>
                <a:ea typeface="Geneva"/>
                <a:cs typeface="Geneva"/>
              </a:rPr>
              <a:t>Travail à VA</a:t>
            </a:r>
          </a:p>
        </p:txBody>
      </p:sp>
      <p:sp>
        <p:nvSpPr>
          <p:cNvPr id="80905" name="TextBox 8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491413" y="3409950"/>
            <a:ext cx="1074737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altLang="en-US" sz="1400">
                <a:solidFill>
                  <a:srgbClr val="000000"/>
                </a:solidFill>
                <a:ea typeface="Geneva"/>
                <a:cs typeface="Geneva"/>
              </a:rPr>
              <a:t>Travail évitable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5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533400" y="404813"/>
            <a:ext cx="843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CA" altLang="en-US" sz="3200" dirty="0">
                <a:solidFill>
                  <a:srgbClr val="000000"/>
                </a:solidFill>
                <a:ea typeface="ヒラギノ角ゴ Pro W3"/>
                <a:cs typeface="ヒラギノ角ゴ Pro W3"/>
              </a:rPr>
              <a:t>Les demandes de correction </a:t>
            </a:r>
            <a:r>
              <a:rPr lang="fr-CA" altLang="en-US" sz="3200" dirty="0" smtClean="0">
                <a:solidFill>
                  <a:srgbClr val="000000"/>
                </a:solidFill>
                <a:ea typeface="ヒラギノ角ゴ Pro W3"/>
                <a:cs typeface="ヒラギノ角ゴ Pro W3"/>
              </a:rPr>
              <a:t>épuisent </a:t>
            </a:r>
            <a:r>
              <a:rPr lang="fr-CA" altLang="en-US" sz="3200" dirty="0">
                <a:solidFill>
                  <a:srgbClr val="000000"/>
                </a:solidFill>
                <a:ea typeface="ヒラギノ角ゴ Pro W3"/>
                <a:cs typeface="ヒラギノ角ゴ Pro W3"/>
              </a:rPr>
              <a:t>les capacités et </a:t>
            </a:r>
            <a:r>
              <a:rPr lang="fr-CA" altLang="en-US" sz="3200" dirty="0" smtClean="0">
                <a:solidFill>
                  <a:srgbClr val="000000"/>
                </a:solidFill>
                <a:ea typeface="ヒラギノ角ゴ Pro W3"/>
                <a:cs typeface="ヒラギノ角ゴ Pro W3"/>
              </a:rPr>
              <a:t>n’ajoutent </a:t>
            </a:r>
            <a:r>
              <a:rPr lang="fr-CA" altLang="en-US" sz="3200" dirty="0">
                <a:solidFill>
                  <a:srgbClr val="000000"/>
                </a:solidFill>
                <a:ea typeface="ヒラギノ角ゴ Pro W3"/>
                <a:cs typeface="ヒラギノ角ゴ Pro W3"/>
              </a:rPr>
              <a:t>aucune valeur</a:t>
            </a:r>
          </a:p>
        </p:txBody>
      </p:sp>
      <p:graphicFrame>
        <p:nvGraphicFramePr>
          <p:cNvPr id="111693" name="Group 7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717550" y="1628775"/>
          <a:ext cx="7702550" cy="4467226"/>
        </p:xfrm>
        <a:graphic>
          <a:graphicData uri="http://schemas.openxmlformats.org/drawingml/2006/table">
            <a:tbl>
              <a:tblPr/>
              <a:tblGrid>
                <a:gridCol w="3851275"/>
                <a:gridCol w="3851275"/>
              </a:tblGrid>
              <a:tr h="539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Type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Exemple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7910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Travail non exécuté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4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Document ou renseignement manquant – le chercher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4D1"/>
                    </a:solidFill>
                  </a:tcPr>
                </a:tc>
              </a:tr>
              <a:tr h="7910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Travail mal exécuté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B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Mauvais renseignement, renseignements perdus – à refaire 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BE9"/>
                    </a:solidFill>
                  </a:tcPr>
                </a:tc>
              </a:tr>
              <a:tr h="9145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Quelque chose qui n’est pas clair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4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Directives/exigences peu claires – demander des clarifications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4D1"/>
                    </a:solidFill>
                  </a:tcPr>
                </a:tc>
              </a:tr>
              <a:tr h="6398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Tâche ou étape inutile 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B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Approbations/réunions inutiles  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BE9"/>
                    </a:solidFill>
                  </a:tcPr>
                </a:tc>
              </a:tr>
              <a:tr h="7910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Quelque chose qui prend trop de temps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4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Essayer de déterminer l’état d’avancement, répondre à des questions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4D1"/>
                    </a:solidFill>
                  </a:tcPr>
                </a:tc>
              </a:tr>
            </a:tbl>
          </a:graphicData>
        </a:graphic>
      </p:graphicFrame>
      <p:sp>
        <p:nvSpPr>
          <p:cNvPr id="81946" name="Slide Number Placeholder 1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8F0041CF-30A7-42FF-8779-A9B7BF6969D0}" type="slidenum">
              <a:rPr lang="en-US" altLang="en-US" smtClean="0">
                <a:latin typeface="Arial" pitchFamily="34" charset="0"/>
                <a:ea typeface="Geneva"/>
                <a:cs typeface="Geneva"/>
              </a:rPr>
              <a:pPr/>
              <a:t>26</a:t>
            </a:fld>
            <a:endParaRPr lang="en-US" altLang="en-US" smtClean="0"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Number Placeholder 1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fld id="{A1BDE360-B0B4-4C69-8753-20393A1296BA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27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  <p:pic>
        <p:nvPicPr>
          <p:cNvPr id="82947" name="Picture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016125"/>
            <a:ext cx="9028113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8" name="TextBox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293813" y="3924300"/>
            <a:ext cx="5616575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A" altLang="en-US" b="1">
                <a:solidFill>
                  <a:srgbClr val="000000"/>
                </a:solidFill>
                <a:latin typeface="Verdana" pitchFamily="34" charset="0"/>
                <a:ea typeface="Geneva"/>
                <a:cs typeface="Geneva"/>
              </a:rPr>
              <a:t>Cerner les répercussions de chaque cas important de travail SVA évitable</a:t>
            </a:r>
          </a:p>
        </p:txBody>
      </p:sp>
      <p:pic>
        <p:nvPicPr>
          <p:cNvPr id="82949" name="Picture 9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1863" y="4797425"/>
            <a:ext cx="21621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971550" y="188913"/>
            <a:ext cx="7391400" cy="11430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fr-CA" altLang="en-US" sz="2800" noProof="0" dirty="0" smtClean="0"/>
              <a:t>Remplir la feuille de repérage des capacités</a:t>
            </a:r>
          </a:p>
        </p:txBody>
      </p:sp>
      <p:sp>
        <p:nvSpPr>
          <p:cNvPr id="83971" name="Slide Number Placeholder 1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fld id="{6D1CC477-A54D-4DDA-A13B-C24A012ED279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28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  <p:graphicFrame>
        <p:nvGraphicFramePr>
          <p:cNvPr id="113750" name="Group 86"/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97318660"/>
              </p:ext>
            </p:extLst>
          </p:nvPr>
        </p:nvGraphicFramePr>
        <p:xfrm>
          <a:off x="323850" y="1125538"/>
          <a:ext cx="8447088" cy="4924425"/>
        </p:xfrm>
        <a:graphic>
          <a:graphicData uri="http://schemas.openxmlformats.org/drawingml/2006/table">
            <a:tbl>
              <a:tblPr/>
              <a:tblGrid>
                <a:gridCol w="3114675"/>
                <a:gridCol w="2205038"/>
                <a:gridCol w="3127375"/>
              </a:tblGrid>
              <a:tr h="276225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REPÉRAGE DES CAPACITÉS </a:t>
                      </a:r>
                      <a:r>
                        <a:rPr kumimoji="0" lang="fr-CA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(Minutes/semaine de demande de travail SVA évitable par groupe d’emploi)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276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Analystes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0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Enjeu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IMPACT : Amélioration nette – en min/</a:t>
                      </a:r>
                      <a:r>
                        <a:rPr kumimoji="0" lang="fr-CA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sem</a:t>
                      </a:r>
                      <a:r>
                        <a:rPr kumimoji="0" lang="fr-CA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 – de la demande de travail SVA évitable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Solution proposée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441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Les macros ne s’effectuent pas correctement; la reprise du travail est nécessaire chaque fois qu’on les utilise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720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Examiner les principales macros et les ajuster en fonction de leur priorité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Temps passé à chercher des descriptions de poste pour les clients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360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Afficher les descriptions de poste sur l’intranet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41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Le formulaire de demande des Ressources humaines est rempli correctement seulement 50 % du temps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720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Remplir le formulaire en compagnie du client afin de réduire les rappels (contre-mesure initiale); simplifier le formulaire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</a:tr>
              <a:tr h="441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Chaque énoncé des critères de mérite nécessite cinq va-et-vient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720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S’asseoir avec le client et remplir l’ECM ensemble, en deux séances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882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NOMBRE TOTAL DE MINUTES / SEMAINE DE TRAVAIL SVA ÉVITABLE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2520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84010" name="Picture 44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1863" y="5300663"/>
            <a:ext cx="21621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 lIns="228600" tIns="228600" rIns="457200" bIns="457200"/>
          <a:lstStyle/>
          <a:p>
            <a:pPr eaLnBrk="1" hangingPunct="1"/>
            <a:r>
              <a:rPr lang="fr-CA" altLang="en-US" sz="3600" cap="none" noProof="0" dirty="0" smtClean="0"/>
              <a:t>ANALYSE DES CAUSES PROFONDES</a:t>
            </a:r>
            <a:endParaRPr lang="fr-CA" altLang="en-US" sz="2000" cap="none" noProof="0" dirty="0" smtClean="0"/>
          </a:p>
        </p:txBody>
      </p:sp>
      <p:sp>
        <p:nvSpPr>
          <p:cNvPr id="84995" name="Text Placeholder 1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noProof="0" smtClean="0"/>
              <a:t> Symptôme ou cause profonde?</a:t>
            </a: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0EEE0A80-67E9-413C-8F9E-01166490AD9A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29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fr-CA" noProof="0" dirty="0" smtClean="0"/>
              <a:t>Examen– Définir, Mesurer, analyser</a:t>
            </a:r>
            <a:endParaRPr lang="fr-CA" noProof="0" dirty="0"/>
          </a:p>
        </p:txBody>
      </p:sp>
      <p:sp>
        <p:nvSpPr>
          <p:cNvPr id="58371" name="Text Placeholder 7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7A0EDF19-86EB-49A7-A0A1-283AD2C104E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noProof="0" dirty="0" smtClean="0"/>
              <a:t>Cinq « pourquoi »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539750" y="2492375"/>
            <a:ext cx="8229600" cy="3962400"/>
          </a:xfrm>
        </p:spPr>
        <p:txBody>
          <a:bodyPr/>
          <a:lstStyle/>
          <a:p>
            <a:pPr eaLnBrk="1" hangingPunct="1"/>
            <a:r>
              <a:rPr lang="fr-CA" altLang="en-US" sz="2400" b="1" noProof="0" dirty="0" smtClean="0"/>
              <a:t>Objectif :</a:t>
            </a:r>
            <a:r>
              <a:rPr lang="fr-CA" altLang="en-US" sz="2400" noProof="0" dirty="0" smtClean="0"/>
              <a:t>  Cerner la cause profonde d’un problème</a:t>
            </a:r>
          </a:p>
          <a:p>
            <a:pPr eaLnBrk="1" hangingPunct="1"/>
            <a:endParaRPr lang="fr-CA" altLang="en-US" sz="2400" b="1" noProof="0" dirty="0" smtClean="0"/>
          </a:p>
          <a:p>
            <a:pPr eaLnBrk="1" hangingPunct="1"/>
            <a:r>
              <a:rPr lang="fr-CA" altLang="en-US" sz="2400" b="1" noProof="0" dirty="0" smtClean="0"/>
              <a:t>Comment : </a:t>
            </a:r>
            <a:r>
              <a:rPr lang="fr-CA" altLang="en-US" sz="2400" noProof="0" dirty="0" smtClean="0"/>
              <a:t>Demander « pourquoi » le problème existe et écrire la réponse</a:t>
            </a:r>
          </a:p>
          <a:p>
            <a:pPr eaLnBrk="1" hangingPunct="1"/>
            <a:endParaRPr lang="fr-CA" altLang="en-US" sz="2400" noProof="0" dirty="0" smtClean="0"/>
          </a:p>
          <a:p>
            <a:pPr eaLnBrk="1" hangingPunct="1"/>
            <a:r>
              <a:rPr lang="fr-CA" altLang="en-US" sz="2400" noProof="0" dirty="0" smtClean="0"/>
              <a:t>Faire cela cinq fois de suite</a:t>
            </a:r>
          </a:p>
        </p:txBody>
      </p:sp>
      <p:sp>
        <p:nvSpPr>
          <p:cNvPr id="86020" name="Slide Number Placeholder 1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2DA19620-7771-4332-B4A1-BB25C709DBCB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30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Grp="1" noChangeArrowheads="1"/>
          </p:cNvSpPr>
          <p:nvPr>
            <p:ph idx="1"/>
            <p:custDataLst>
              <p:tags r:id="rId1"/>
            </p:custDataLst>
          </p:nvPr>
        </p:nvSpPr>
        <p:spPr>
          <a:xfrm>
            <a:off x="250825" y="898525"/>
            <a:ext cx="8077200" cy="4876800"/>
          </a:xfrm>
        </p:spPr>
        <p:txBody>
          <a:bodyPr/>
          <a:lstStyle/>
          <a:p>
            <a:pPr marL="571500" indent="-571500" eaLnBrk="1" hangingPunct="1">
              <a:lnSpc>
                <a:spcPct val="80000"/>
              </a:lnSpc>
              <a:defRPr/>
            </a:pPr>
            <a:r>
              <a:rPr lang="fr-CA" altLang="en-US" sz="2000" b="1" noProof="0" dirty="0" smtClean="0"/>
              <a:t>Problème : le Washington Monument se désintégrait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endParaRPr lang="fr-CA" altLang="en-US" sz="2000" b="1" noProof="0" dirty="0" smtClean="0"/>
          </a:p>
          <a:p>
            <a:pPr lvl="2" eaLnBrk="1" hangingPunct="1">
              <a:lnSpc>
                <a:spcPct val="80000"/>
              </a:lnSpc>
              <a:defRPr/>
            </a:pPr>
            <a:r>
              <a:rPr lang="fr-CA" altLang="en-US" sz="1800" noProof="0" dirty="0" smtClean="0"/>
              <a:t>Pourquoi?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fr-CA" altLang="en-US" sz="1600" noProof="0" dirty="0" smtClean="0"/>
              <a:t>À cause des produits chimiques abrasifs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fr-CA" altLang="en-US" sz="1800" noProof="0" dirty="0" smtClean="0"/>
              <a:t>Pourquoi utilise-t-on des produits chimiques abrasifs?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fr-CA" altLang="en-US" sz="1600" noProof="0" dirty="0" smtClean="0"/>
              <a:t>Pour enlever la fiente de pigeon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fr-CA" altLang="en-US" sz="1800" noProof="0" dirty="0" smtClean="0"/>
              <a:t>Pourquoi y a-t-il autant de fientes de pigeon?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fr-CA" altLang="en-US" sz="1600" noProof="0" dirty="0" smtClean="0"/>
              <a:t>Il y a trop de pigeons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fr-CA" altLang="en-US" sz="1800" noProof="0" dirty="0" smtClean="0"/>
              <a:t>Pourquoi y a-t-il tant de pigeons?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fr-CA" altLang="en-US" sz="1600" noProof="0" dirty="0" smtClean="0"/>
              <a:t>Les pigeons mangent les araignées et il y a beaucoup d’araignées au monument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fr-CA" altLang="en-US" sz="1800" noProof="0" dirty="0" smtClean="0"/>
              <a:t>Pourquoi y a-t-il tant d’araignées?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fr-CA" altLang="en-US" sz="1600" noProof="0" dirty="0" smtClean="0"/>
              <a:t>Les araignées mangent les moucherons, et il y a beaucoup de moucherons au monument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fr-CA" altLang="en-US" sz="1800" noProof="0" dirty="0" smtClean="0"/>
              <a:t>Pourquoi y a-t-il tant de moucherons?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fr-CA" altLang="en-US" sz="1600" noProof="0" dirty="0" smtClean="0"/>
              <a:t>Les moucherons sont attirés par la lumière au crépuscule et il y a beaucoup de lumière au monument au crépuscule. 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endParaRPr lang="fr-CA" altLang="en-US" sz="900" noProof="0" dirty="0" smtClean="0"/>
          </a:p>
          <a:p>
            <a:pPr marL="571500" indent="-571500" eaLnBrk="1" hangingPunct="1">
              <a:lnSpc>
                <a:spcPct val="80000"/>
              </a:lnSpc>
              <a:defRPr/>
            </a:pPr>
            <a:endParaRPr lang="fr-CA" altLang="en-US" sz="1400" b="1" noProof="0" dirty="0" smtClean="0"/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fr-CA" altLang="en-US" sz="1400" b="1" noProof="0" dirty="0" smtClean="0"/>
              <a:t>Cause profonde :	Monument illuminé au crépuscule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fr-CA" altLang="en-US" sz="1400" b="1" noProof="0" dirty="0" smtClean="0"/>
              <a:t>Solution :</a:t>
            </a:r>
            <a:r>
              <a:rPr lang="fr-CA" altLang="en-US" sz="1400" noProof="0" dirty="0" smtClean="0"/>
              <a:t>  		</a:t>
            </a:r>
            <a:r>
              <a:rPr lang="fr-CA" altLang="en-US" sz="1400" b="1" noProof="0" dirty="0" smtClean="0"/>
              <a:t>Éteindre les lumières au crépuscule</a:t>
            </a:r>
          </a:p>
        </p:txBody>
      </p:sp>
      <p:sp>
        <p:nvSpPr>
          <p:cNvPr id="87043" name="Rectangle 4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B14DE3A-3CBB-4AAA-A6E3-A196F34AFECD}" type="slidenum">
              <a:rPr lang="en-CA" altLang="en-US" sz="1400" smtClean="0">
                <a:latin typeface="Arial" pitchFamily="34" charset="0"/>
                <a:ea typeface="Geneva"/>
                <a:cs typeface="Geneva"/>
              </a:rPr>
              <a:pPr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31</a:t>
            </a:fld>
            <a:endParaRPr lang="en-CA" altLang="en-US" sz="1400" smtClean="0">
              <a:latin typeface="Arial" pitchFamily="34" charset="0"/>
              <a:ea typeface="Geneva"/>
              <a:cs typeface="Geneva"/>
            </a:endParaRPr>
          </a:p>
        </p:txBody>
      </p:sp>
      <p:pic>
        <p:nvPicPr>
          <p:cNvPr id="48132" name="Picture 5" descr="washington monument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228990" y="1808196"/>
            <a:ext cx="1673834" cy="1342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2" name="Explosion 1 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783388" y="4937125"/>
            <a:ext cx="1847850" cy="1371600"/>
          </a:xfrm>
          <a:prstGeom prst="irregularSeal1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/>
            <a:r>
              <a:rPr lang="fr-CA" altLang="en-US" sz="1600" b="1" baseline="-25000">
                <a:solidFill>
                  <a:srgbClr val="000000"/>
                </a:solidFill>
                <a:latin typeface="Arial Black" pitchFamily="34" charset="0"/>
                <a:ea typeface="Geneva"/>
                <a:cs typeface="Aharoni" pitchFamily="2" charset="-79"/>
              </a:rPr>
              <a:t>PROBLÈME RÉSOLU!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6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66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66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66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066" name="AutoShape 84"/>
          <p:cNvCxnSpPr>
            <a:cxnSpLocks noChangeShapeType="1"/>
          </p:cNvCxnSpPr>
          <p:nvPr>
            <p:custDataLst>
              <p:tags r:id="rId1"/>
            </p:custDataLst>
          </p:nvPr>
        </p:nvCxnSpPr>
        <p:spPr bwMode="auto">
          <a:xfrm>
            <a:off x="1103313" y="1768475"/>
            <a:ext cx="1657350" cy="218281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88067" name="Rectangle 7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6875" y="1341438"/>
            <a:ext cx="1412875" cy="369887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 eaLnBrk="0" hangingPunct="0"/>
            <a:r>
              <a:rPr lang="fr-CA" altLang="en-US" b="1">
                <a:solidFill>
                  <a:srgbClr val="000000"/>
                </a:solidFill>
                <a:latin typeface="Verdana" pitchFamily="34" charset="0"/>
                <a:ea typeface="Geneva"/>
                <a:cs typeface="Geneva"/>
              </a:rPr>
              <a:t>MESURES</a:t>
            </a:r>
          </a:p>
        </p:txBody>
      </p:sp>
      <p:cxnSp>
        <p:nvCxnSpPr>
          <p:cNvPr id="88068" name="AutoShape 85"/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 rot="5400000" flipH="1" flipV="1">
            <a:off x="792163" y="4381500"/>
            <a:ext cx="2068512" cy="1169988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88069" name="Rectangle 7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7038" y="6030913"/>
            <a:ext cx="1122362" cy="64770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 eaLnBrk="0" hangingPunct="0"/>
            <a:r>
              <a:rPr lang="fr-CA" altLang="en-US" b="1">
                <a:solidFill>
                  <a:srgbClr val="000000"/>
                </a:solidFill>
                <a:latin typeface="Verdana" pitchFamily="34" charset="0"/>
                <a:ea typeface="Geneva"/>
                <a:cs typeface="Geneva"/>
              </a:rPr>
              <a:t>FLUX </a:t>
            </a:r>
          </a:p>
          <a:p>
            <a:pPr algn="ctr" defTabSz="762000" eaLnBrk="0" hangingPunct="0"/>
            <a:r>
              <a:rPr lang="fr-CA" altLang="en-US" b="1">
                <a:solidFill>
                  <a:srgbClr val="000000"/>
                </a:solidFill>
                <a:latin typeface="Verdana" pitchFamily="34" charset="0"/>
                <a:ea typeface="Geneva"/>
                <a:cs typeface="Geneva"/>
              </a:rPr>
              <a:t>D’INFO</a:t>
            </a:r>
          </a:p>
        </p:txBody>
      </p:sp>
      <p:sp>
        <p:nvSpPr>
          <p:cNvPr id="88070" name="Text Box 9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95288" y="2646363"/>
            <a:ext cx="1065212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50000"/>
              </a:spcBef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t>On ne suit pas les retards des dossiers</a:t>
            </a:r>
          </a:p>
        </p:txBody>
      </p:sp>
      <p:sp>
        <p:nvSpPr>
          <p:cNvPr id="88071" name="Text Box 95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1450" y="1989138"/>
            <a:ext cx="10652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t>On mesure le volume et non la vitesse</a:t>
            </a:r>
          </a:p>
        </p:txBody>
      </p:sp>
      <p:sp>
        <p:nvSpPr>
          <p:cNvPr id="88072" name="Text Box 95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06550" y="1803400"/>
            <a:ext cx="16383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50000"/>
              </a:spcBef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t>Le traitement des dossiers est considéré  comme un travail ennuyeux</a:t>
            </a:r>
          </a:p>
        </p:txBody>
      </p:sp>
      <p:sp>
        <p:nvSpPr>
          <p:cNvPr id="88073" name="Text Box 83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67313" y="3171825"/>
            <a:ext cx="1633537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t>La direction ne se mêle pas des opérations</a:t>
            </a:r>
          </a:p>
        </p:txBody>
      </p:sp>
      <p:sp>
        <p:nvSpPr>
          <p:cNvPr id="88074" name="Line 132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H="1">
            <a:off x="4149725" y="2747963"/>
            <a:ext cx="390525" cy="119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88075" name="Line 10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987425" y="5345113"/>
            <a:ext cx="574675" cy="136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88076" name="Text Box 11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243388" y="3973513"/>
            <a:ext cx="11811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t>La base de données ne suit pas les dossiers</a:t>
            </a:r>
          </a:p>
        </p:txBody>
      </p:sp>
      <p:sp>
        <p:nvSpPr>
          <p:cNvPr id="88077" name="Text Box 9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543425" y="2609850"/>
            <a:ext cx="2062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t>La direction n’est pas au courant du problème</a:t>
            </a:r>
          </a:p>
        </p:txBody>
      </p:sp>
      <p:sp>
        <p:nvSpPr>
          <p:cNvPr id="88078" name="Line 132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H="1" flipV="1">
            <a:off x="4833938" y="3087688"/>
            <a:ext cx="293687" cy="2365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88079" name="Line 133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 flipH="1" flipV="1">
            <a:off x="6473825" y="5345113"/>
            <a:ext cx="565150" cy="249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88080" name="Text Box 14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085013" y="5414963"/>
            <a:ext cx="1808162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t>« Les gestionnaires ne se mêlent pas des opérations »</a:t>
            </a:r>
          </a:p>
        </p:txBody>
      </p:sp>
      <p:sp>
        <p:nvSpPr>
          <p:cNvPr id="88081" name="Line 119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1574800" y="3324225"/>
            <a:ext cx="638175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88082" name="Text Box 95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69913" y="3289300"/>
            <a:ext cx="106521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50000"/>
              </a:spcBef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t>Pas de « voix du client »</a:t>
            </a:r>
          </a:p>
        </p:txBody>
      </p:sp>
      <p:sp>
        <p:nvSpPr>
          <p:cNvPr id="88083" name="Line 126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 flipH="1">
            <a:off x="6589713" y="2443163"/>
            <a:ext cx="296862" cy="139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88084" name="Text Box 13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6657975" y="2087563"/>
            <a:ext cx="14922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t>Charge de travail inégale</a:t>
            </a:r>
          </a:p>
        </p:txBody>
      </p:sp>
      <p:grpSp>
        <p:nvGrpSpPr>
          <p:cNvPr id="88085" name="Group 3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192088" y="1341438"/>
            <a:ext cx="9002712" cy="5033962"/>
            <a:chOff x="153988" y="1336675"/>
            <a:chExt cx="9002713" cy="5033963"/>
          </a:xfrm>
        </p:grpSpPr>
        <p:grpSp>
          <p:nvGrpSpPr>
            <p:cNvPr id="88090" name="Group 76"/>
            <p:cNvGrpSpPr>
              <a:grpSpLocks/>
            </p:cNvGrpSpPr>
            <p:nvPr/>
          </p:nvGrpSpPr>
          <p:grpSpPr bwMode="auto">
            <a:xfrm>
              <a:off x="153988" y="1336675"/>
              <a:ext cx="9002713" cy="5033963"/>
              <a:chOff x="-149" y="713"/>
              <a:chExt cx="5671" cy="3171"/>
            </a:xfrm>
          </p:grpSpPr>
          <p:sp>
            <p:nvSpPr>
              <p:cNvPr id="88092" name="Rectangle 77"/>
              <p:cNvSpPr>
                <a:spLocks noChangeArrowheads="1"/>
              </p:cNvSpPr>
              <p:nvPr/>
            </p:nvSpPr>
            <p:spPr bwMode="auto">
              <a:xfrm>
                <a:off x="1161" y="713"/>
                <a:ext cx="1212" cy="214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ctr" defTabSz="762000" eaLnBrk="0" hangingPunct="0"/>
                <a:r>
                  <a:rPr lang="en-CA" altLang="en-US" sz="1600" b="1">
                    <a:solidFill>
                      <a:srgbClr val="000000"/>
                    </a:solidFill>
                    <a:latin typeface="Arial Black" pitchFamily="34" charset="0"/>
                    <a:ea typeface="Geneva"/>
                    <a:cs typeface="Geneva"/>
                  </a:rPr>
                  <a:t>MAIN D’ŒUVRE</a:t>
                </a:r>
              </a:p>
            </p:txBody>
          </p:sp>
          <p:sp>
            <p:nvSpPr>
              <p:cNvPr id="88093" name="Rectangle 78"/>
              <p:cNvSpPr>
                <a:spLocks noChangeArrowheads="1"/>
              </p:cNvSpPr>
              <p:nvPr/>
            </p:nvSpPr>
            <p:spPr bwMode="auto">
              <a:xfrm>
                <a:off x="1281" y="3670"/>
                <a:ext cx="655" cy="214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ctr" defTabSz="762000" eaLnBrk="0" hangingPunct="0"/>
                <a:r>
                  <a:rPr lang="en-CA" altLang="en-US" sz="1600" b="1">
                    <a:solidFill>
                      <a:srgbClr val="000000"/>
                    </a:solidFill>
                    <a:latin typeface="Arial Black" pitchFamily="34" charset="0"/>
                    <a:ea typeface="Geneva"/>
                    <a:cs typeface="Geneva"/>
                  </a:rPr>
                  <a:t>OUTILS</a:t>
                </a:r>
              </a:p>
            </p:txBody>
          </p:sp>
          <p:sp>
            <p:nvSpPr>
              <p:cNvPr id="88094" name="Rectangle 79"/>
              <p:cNvSpPr>
                <a:spLocks noChangeArrowheads="1"/>
              </p:cNvSpPr>
              <p:nvPr/>
            </p:nvSpPr>
            <p:spPr bwMode="auto">
              <a:xfrm>
                <a:off x="3084" y="3648"/>
                <a:ext cx="1040" cy="214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ctr" defTabSz="762000" eaLnBrk="0" hangingPunct="0"/>
                <a:r>
                  <a:rPr lang="en-CA" altLang="en-US" sz="1600" b="1">
                    <a:solidFill>
                      <a:srgbClr val="000000"/>
                    </a:solidFill>
                    <a:latin typeface="Arial Black" pitchFamily="34" charset="0"/>
                    <a:ea typeface="Geneva"/>
                    <a:cs typeface="Geneva"/>
                  </a:rPr>
                  <a:t>MENTALITÉS</a:t>
                </a:r>
              </a:p>
            </p:txBody>
          </p:sp>
          <p:sp>
            <p:nvSpPr>
              <p:cNvPr id="88095" name="Rectangle 80"/>
              <p:cNvSpPr>
                <a:spLocks noChangeArrowheads="1"/>
              </p:cNvSpPr>
              <p:nvPr/>
            </p:nvSpPr>
            <p:spPr bwMode="auto">
              <a:xfrm>
                <a:off x="2869" y="721"/>
                <a:ext cx="997" cy="214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ctr" defTabSz="762000" eaLnBrk="0" hangingPunct="0"/>
                <a:r>
                  <a:rPr lang="en-CA" altLang="en-US" sz="1600" b="1">
                    <a:solidFill>
                      <a:srgbClr val="000000"/>
                    </a:solidFill>
                    <a:latin typeface="Arial Black" pitchFamily="34" charset="0"/>
                    <a:ea typeface="Geneva"/>
                    <a:cs typeface="Geneva"/>
                  </a:rPr>
                  <a:t>PROCESSUS</a:t>
                </a:r>
              </a:p>
            </p:txBody>
          </p:sp>
          <p:sp>
            <p:nvSpPr>
              <p:cNvPr id="88096" name="Rectangle 81"/>
              <p:cNvSpPr>
                <a:spLocks noChangeArrowheads="1"/>
              </p:cNvSpPr>
              <p:nvPr/>
            </p:nvSpPr>
            <p:spPr bwMode="auto">
              <a:xfrm>
                <a:off x="4635" y="1902"/>
                <a:ext cx="831" cy="756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fr-CA" altLang="en-US" sz="1200" dirty="0">
                    <a:solidFill>
                      <a:srgbClr val="000000"/>
                    </a:solidFill>
                    <a:latin typeface="Arial Black" pitchFamily="34" charset="0"/>
                    <a:ea typeface="Geneva"/>
                    <a:cs typeface="Geneva"/>
                  </a:rPr>
                  <a:t>Dans la région </a:t>
                </a:r>
              </a:p>
              <a:p>
                <a:pPr algn="ctr" eaLnBrk="0" hangingPunct="0">
                  <a:lnSpc>
                    <a:spcPct val="90000"/>
                  </a:lnSpc>
                </a:pPr>
                <a:r>
                  <a:rPr lang="fr-CA" altLang="en-US" sz="1200" dirty="0">
                    <a:solidFill>
                      <a:srgbClr val="000000"/>
                    </a:solidFill>
                    <a:latin typeface="Arial Black" pitchFamily="34" charset="0"/>
                    <a:ea typeface="Geneva"/>
                    <a:cs typeface="Geneva"/>
                  </a:rPr>
                  <a:t>Sud, 25 % des</a:t>
                </a:r>
              </a:p>
              <a:p>
                <a:pPr algn="ctr" eaLnBrk="0" hangingPunct="0">
                  <a:lnSpc>
                    <a:spcPct val="90000"/>
                  </a:lnSpc>
                </a:pPr>
                <a:r>
                  <a:rPr lang="fr-CA" altLang="en-US" sz="1200" dirty="0">
                    <a:solidFill>
                      <a:srgbClr val="000000"/>
                    </a:solidFill>
                    <a:latin typeface="Arial Black" pitchFamily="34" charset="0"/>
                    <a:ea typeface="Geneva"/>
                    <a:cs typeface="Geneva"/>
                  </a:rPr>
                  <a:t>dossiers sont</a:t>
                </a:r>
              </a:p>
              <a:p>
                <a:pPr algn="ctr" eaLnBrk="0" hangingPunct="0">
                  <a:lnSpc>
                    <a:spcPct val="90000"/>
                  </a:lnSpc>
                </a:pPr>
                <a:r>
                  <a:rPr lang="fr-CA" altLang="en-US" sz="1200" dirty="0">
                    <a:solidFill>
                      <a:srgbClr val="000000"/>
                    </a:solidFill>
                    <a:latin typeface="Arial Black" pitchFamily="34" charset="0"/>
                    <a:ea typeface="Geneva"/>
                    <a:cs typeface="Geneva"/>
                  </a:rPr>
                  <a:t>envoyés </a:t>
                </a:r>
              </a:p>
              <a:p>
                <a:pPr algn="ctr" eaLnBrk="0" hangingPunct="0">
                  <a:lnSpc>
                    <a:spcPct val="90000"/>
                  </a:lnSpc>
                </a:pPr>
                <a:r>
                  <a:rPr lang="fr-CA" altLang="en-US" sz="1200" dirty="0">
                    <a:solidFill>
                      <a:srgbClr val="000000"/>
                    </a:solidFill>
                    <a:latin typeface="Arial Black" pitchFamily="34" charset="0"/>
                    <a:ea typeface="Geneva"/>
                    <a:cs typeface="Geneva"/>
                  </a:rPr>
                  <a:t>au demandeur </a:t>
                </a:r>
              </a:p>
              <a:p>
                <a:pPr algn="ctr" eaLnBrk="0" hangingPunct="0">
                  <a:lnSpc>
                    <a:spcPct val="90000"/>
                  </a:lnSpc>
                </a:pPr>
                <a:r>
                  <a:rPr lang="fr-CA" altLang="en-US" sz="1200" dirty="0">
                    <a:solidFill>
                      <a:srgbClr val="000000"/>
                    </a:solidFill>
                    <a:latin typeface="Arial Black" pitchFamily="34" charset="0"/>
                    <a:ea typeface="Geneva"/>
                    <a:cs typeface="Geneva"/>
                  </a:rPr>
                  <a:t>avec 10 jours </a:t>
                </a:r>
              </a:p>
              <a:p>
                <a:pPr algn="ctr" eaLnBrk="0" hangingPunct="0">
                  <a:lnSpc>
                    <a:spcPct val="90000"/>
                  </a:lnSpc>
                </a:pPr>
                <a:r>
                  <a:rPr lang="fr-CA" altLang="en-US" sz="1200" dirty="0">
                    <a:solidFill>
                      <a:srgbClr val="000000"/>
                    </a:solidFill>
                    <a:latin typeface="Arial Black" pitchFamily="34" charset="0"/>
                    <a:ea typeface="Geneva"/>
                    <a:cs typeface="Geneva"/>
                  </a:rPr>
                  <a:t>de retard</a:t>
                </a:r>
              </a:p>
            </p:txBody>
          </p:sp>
          <p:sp>
            <p:nvSpPr>
              <p:cNvPr id="88097" name="Text Box 83"/>
              <p:cNvSpPr txBox="1">
                <a:spLocks noChangeArrowheads="1"/>
              </p:cNvSpPr>
              <p:nvPr/>
            </p:nvSpPr>
            <p:spPr bwMode="auto">
              <a:xfrm>
                <a:off x="2491" y="1061"/>
                <a:ext cx="1227" cy="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75000"/>
                  </a:lnSpc>
                  <a:spcBef>
                    <a:spcPct val="50000"/>
                  </a:spcBef>
                </a:pPr>
                <a:r>
                  <a:rPr lang="fr-CA" altLang="en-US" sz="1200">
                    <a:solidFill>
                      <a:srgbClr val="000000"/>
                    </a:solidFill>
                    <a:latin typeface="Verdana" pitchFamily="34" charset="0"/>
                    <a:ea typeface="Geneva"/>
                    <a:cs typeface="Geneva"/>
                  </a:rPr>
                  <a:t>Le personnel n’est pas formé en gestion de processus</a:t>
                </a:r>
              </a:p>
            </p:txBody>
          </p:sp>
          <p:cxnSp>
            <p:nvCxnSpPr>
              <p:cNvPr id="88098" name="AutoShape 84"/>
              <p:cNvCxnSpPr>
                <a:cxnSpLocks noChangeShapeType="1"/>
                <a:stCxn id="88092" idx="2"/>
              </p:cNvCxnSpPr>
              <p:nvPr/>
            </p:nvCxnSpPr>
            <p:spPr bwMode="auto">
              <a:xfrm>
                <a:off x="1767" y="927"/>
                <a:ext cx="1041" cy="1394"/>
              </a:xfrm>
              <a:prstGeom prst="straightConnector1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88099" name="AutoShape 85"/>
              <p:cNvCxnSpPr>
                <a:cxnSpLocks noChangeShapeType="1"/>
                <a:stCxn id="88093" idx="0"/>
              </p:cNvCxnSpPr>
              <p:nvPr/>
            </p:nvCxnSpPr>
            <p:spPr bwMode="auto">
              <a:xfrm flipV="1">
                <a:off x="1609" y="2367"/>
                <a:ext cx="737" cy="1303"/>
              </a:xfrm>
              <a:prstGeom prst="straightConnector1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88100" name="Line 88"/>
              <p:cNvSpPr>
                <a:spLocks noChangeShapeType="1"/>
              </p:cNvSpPr>
              <p:nvPr/>
            </p:nvSpPr>
            <p:spPr bwMode="auto">
              <a:xfrm>
                <a:off x="1522" y="1315"/>
                <a:ext cx="58" cy="1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01" name="Text Box 89"/>
              <p:cNvSpPr txBox="1">
                <a:spLocks noChangeArrowheads="1"/>
              </p:cNvSpPr>
              <p:nvPr/>
            </p:nvSpPr>
            <p:spPr bwMode="auto">
              <a:xfrm>
                <a:off x="1906" y="1234"/>
                <a:ext cx="58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en-CA" altLang="en-US" sz="1200">
                  <a:solidFill>
                    <a:srgbClr val="000000"/>
                  </a:solidFill>
                  <a:latin typeface="Verdana" pitchFamily="34" charset="0"/>
                  <a:ea typeface="Geneva"/>
                  <a:cs typeface="Geneva"/>
                </a:endParaRPr>
              </a:p>
            </p:txBody>
          </p:sp>
          <p:sp>
            <p:nvSpPr>
              <p:cNvPr id="88102" name="Text Box 90"/>
              <p:cNvSpPr txBox="1">
                <a:spLocks noChangeArrowheads="1"/>
              </p:cNvSpPr>
              <p:nvPr/>
            </p:nvSpPr>
            <p:spPr bwMode="auto">
              <a:xfrm>
                <a:off x="1906" y="1278"/>
                <a:ext cx="49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en-CA" altLang="en-US" sz="1200">
                  <a:solidFill>
                    <a:srgbClr val="000000"/>
                  </a:solidFill>
                  <a:latin typeface="Verdana" pitchFamily="34" charset="0"/>
                  <a:ea typeface="Geneva"/>
                  <a:cs typeface="Geneva"/>
                </a:endParaRPr>
              </a:p>
            </p:txBody>
          </p:sp>
          <p:sp>
            <p:nvSpPr>
              <p:cNvPr id="88103" name="Line 94"/>
              <p:cNvSpPr>
                <a:spLocks noChangeShapeType="1"/>
              </p:cNvSpPr>
              <p:nvPr/>
            </p:nvSpPr>
            <p:spPr bwMode="auto">
              <a:xfrm>
                <a:off x="1870" y="1612"/>
                <a:ext cx="358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04" name="Text Box 95"/>
              <p:cNvSpPr txBox="1">
                <a:spLocks noChangeArrowheads="1"/>
              </p:cNvSpPr>
              <p:nvPr/>
            </p:nvSpPr>
            <p:spPr bwMode="auto">
              <a:xfrm>
                <a:off x="947" y="1512"/>
                <a:ext cx="1052" cy="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75000"/>
                  </a:lnSpc>
                  <a:spcBef>
                    <a:spcPct val="50000"/>
                  </a:spcBef>
                </a:pPr>
                <a:r>
                  <a:rPr lang="fr-CA" altLang="en-US" sz="1200">
                    <a:solidFill>
                      <a:srgbClr val="000000"/>
                    </a:solidFill>
                    <a:latin typeface="Verdana" pitchFamily="34" charset="0"/>
                    <a:ea typeface="Geneva"/>
                    <a:cs typeface="Geneva"/>
                  </a:rPr>
                  <a:t>Le personnel travaille peu avec les dossiers</a:t>
                </a:r>
              </a:p>
            </p:txBody>
          </p:sp>
          <p:sp>
            <p:nvSpPr>
              <p:cNvPr id="88105" name="Line 100"/>
              <p:cNvSpPr>
                <a:spLocks noChangeShapeType="1"/>
              </p:cNvSpPr>
              <p:nvPr/>
            </p:nvSpPr>
            <p:spPr bwMode="auto">
              <a:xfrm>
                <a:off x="-69" y="2333"/>
                <a:ext cx="4704" cy="2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06" name="Text Box 102"/>
              <p:cNvSpPr txBox="1">
                <a:spLocks noChangeArrowheads="1"/>
              </p:cNvSpPr>
              <p:nvPr/>
            </p:nvSpPr>
            <p:spPr bwMode="auto">
              <a:xfrm>
                <a:off x="-149" y="2993"/>
                <a:ext cx="710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fr-CA" altLang="en-US" sz="1200">
                    <a:solidFill>
                      <a:srgbClr val="000000"/>
                    </a:solidFill>
                    <a:latin typeface="Verdana" pitchFamily="34" charset="0"/>
                    <a:ea typeface="Geneva"/>
                    <a:cs typeface="Geneva"/>
                  </a:rPr>
                  <a:t>Pas de flux visible à gérer</a:t>
                </a:r>
                <a:endParaRPr lang="en-CA" altLang="en-US" sz="1200">
                  <a:solidFill>
                    <a:srgbClr val="000000"/>
                  </a:solidFill>
                  <a:latin typeface="Verdana" pitchFamily="34" charset="0"/>
                  <a:ea typeface="Geneva"/>
                  <a:cs typeface="Geneva"/>
                </a:endParaRPr>
              </a:p>
            </p:txBody>
          </p:sp>
          <p:sp>
            <p:nvSpPr>
              <p:cNvPr id="88107" name="Line 105"/>
              <p:cNvSpPr>
                <a:spLocks noChangeShapeType="1"/>
              </p:cNvSpPr>
              <p:nvPr/>
            </p:nvSpPr>
            <p:spPr bwMode="auto">
              <a:xfrm flipH="1">
                <a:off x="1720" y="3282"/>
                <a:ext cx="432" cy="20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08" name="Line 107"/>
              <p:cNvSpPr>
                <a:spLocks noChangeShapeType="1"/>
              </p:cNvSpPr>
              <p:nvPr/>
            </p:nvSpPr>
            <p:spPr bwMode="auto">
              <a:xfrm flipH="1">
                <a:off x="2119" y="2715"/>
                <a:ext cx="317" cy="1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09" name="Text Box 108"/>
              <p:cNvSpPr txBox="1">
                <a:spLocks noChangeArrowheads="1"/>
              </p:cNvSpPr>
              <p:nvPr/>
            </p:nvSpPr>
            <p:spPr bwMode="auto">
              <a:xfrm>
                <a:off x="1387" y="1962"/>
                <a:ext cx="1124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fr-CA" altLang="en-US" sz="1200">
                    <a:solidFill>
                      <a:srgbClr val="000000"/>
                    </a:solidFill>
                    <a:latin typeface="Verdana" pitchFamily="34" charset="0"/>
                    <a:ea typeface="Geneva"/>
                    <a:cs typeface="Geneva"/>
                  </a:rPr>
                  <a:t>Le personnel choisit ses propres tâches</a:t>
                </a:r>
              </a:p>
            </p:txBody>
          </p:sp>
          <p:sp>
            <p:nvSpPr>
              <p:cNvPr id="88110" name="Text Box 110"/>
              <p:cNvSpPr txBox="1">
                <a:spLocks noChangeArrowheads="1"/>
              </p:cNvSpPr>
              <p:nvPr/>
            </p:nvSpPr>
            <p:spPr bwMode="auto">
              <a:xfrm>
                <a:off x="2127" y="3091"/>
                <a:ext cx="618" cy="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fr-CA" altLang="en-US" sz="1200">
                    <a:solidFill>
                      <a:srgbClr val="000000"/>
                    </a:solidFill>
                    <a:latin typeface="Verdana" pitchFamily="34" charset="0"/>
                    <a:ea typeface="Geneva"/>
                    <a:cs typeface="Geneva"/>
                  </a:rPr>
                  <a:t>75 % des macros exigent une reprise du travail</a:t>
                </a:r>
              </a:p>
            </p:txBody>
          </p:sp>
          <p:cxnSp>
            <p:nvCxnSpPr>
              <p:cNvPr id="88111" name="AutoShape 111"/>
              <p:cNvCxnSpPr>
                <a:cxnSpLocks noChangeShapeType="1"/>
                <a:stCxn id="88094" idx="0"/>
              </p:cNvCxnSpPr>
              <p:nvPr/>
            </p:nvCxnSpPr>
            <p:spPr bwMode="auto">
              <a:xfrm flipV="1">
                <a:off x="3604" y="2333"/>
                <a:ext cx="769" cy="1315"/>
              </a:xfrm>
              <a:prstGeom prst="straightConnector1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88112" name="Text Box 113"/>
              <p:cNvSpPr txBox="1">
                <a:spLocks noChangeArrowheads="1"/>
              </p:cNvSpPr>
              <p:nvPr/>
            </p:nvSpPr>
            <p:spPr bwMode="auto">
              <a:xfrm>
                <a:off x="3084" y="2448"/>
                <a:ext cx="1051" cy="3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fr-CA" altLang="en-US" sz="1200">
                    <a:solidFill>
                      <a:srgbClr val="000000"/>
                    </a:solidFill>
                    <a:latin typeface="Verdana" pitchFamily="34" charset="0"/>
                    <a:ea typeface="Geneva"/>
                    <a:cs typeface="Geneva"/>
                  </a:rPr>
                  <a:t>Le travail « standard » est contraignant</a:t>
                </a:r>
              </a:p>
            </p:txBody>
          </p:sp>
          <p:sp>
            <p:nvSpPr>
              <p:cNvPr id="88113" name="Line 114"/>
              <p:cNvSpPr>
                <a:spLocks noChangeShapeType="1"/>
              </p:cNvSpPr>
              <p:nvPr/>
            </p:nvSpPr>
            <p:spPr bwMode="auto">
              <a:xfrm>
                <a:off x="3604" y="3049"/>
                <a:ext cx="228" cy="3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14" name="Line 115"/>
              <p:cNvSpPr>
                <a:spLocks noChangeShapeType="1"/>
              </p:cNvSpPr>
              <p:nvPr/>
            </p:nvSpPr>
            <p:spPr bwMode="auto">
              <a:xfrm flipV="1">
                <a:off x="1804" y="1732"/>
                <a:ext cx="0" cy="21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15" name="Text Box 116"/>
              <p:cNvSpPr txBox="1">
                <a:spLocks noChangeArrowheads="1"/>
              </p:cNvSpPr>
              <p:nvPr/>
            </p:nvSpPr>
            <p:spPr bwMode="auto">
              <a:xfrm>
                <a:off x="2712" y="2715"/>
                <a:ext cx="1058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spcBef>
                    <a:spcPct val="50000"/>
                  </a:spcBef>
                </a:pPr>
                <a:endParaRPr lang="fr-CA" altLang="en-US" sz="500">
                  <a:solidFill>
                    <a:srgbClr val="000000"/>
                  </a:solidFill>
                  <a:latin typeface="Verdana" pitchFamily="34" charset="0"/>
                  <a:ea typeface="Geneva"/>
                  <a:cs typeface="Geneva"/>
                </a:endParaRPr>
              </a:p>
              <a:p>
                <a:pPr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fr-CA" altLang="en-US" sz="1200">
                    <a:solidFill>
                      <a:srgbClr val="000000"/>
                    </a:solidFill>
                    <a:latin typeface="Verdana" pitchFamily="34" charset="0"/>
                    <a:ea typeface="Geneva"/>
                    <a:cs typeface="Geneva"/>
                  </a:rPr>
                  <a:t>« Les clients sont moins importants que les chiffres »</a:t>
                </a:r>
                <a:endParaRPr lang="en-CA" altLang="en-US" sz="1200">
                  <a:solidFill>
                    <a:srgbClr val="000000"/>
                  </a:solidFill>
                  <a:latin typeface="Verdana" pitchFamily="34" charset="0"/>
                  <a:ea typeface="Geneva"/>
                  <a:cs typeface="Geneva"/>
                </a:endParaRPr>
              </a:p>
            </p:txBody>
          </p:sp>
          <p:cxnSp>
            <p:nvCxnSpPr>
              <p:cNvPr id="88116" name="AutoShape 118"/>
              <p:cNvCxnSpPr>
                <a:cxnSpLocks noChangeShapeType="1"/>
              </p:cNvCxnSpPr>
              <p:nvPr/>
            </p:nvCxnSpPr>
            <p:spPr bwMode="auto">
              <a:xfrm>
                <a:off x="3477" y="957"/>
                <a:ext cx="1020" cy="1396"/>
              </a:xfrm>
              <a:prstGeom prst="straightConnector1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88117" name="Line 119"/>
              <p:cNvSpPr>
                <a:spLocks noChangeShapeType="1"/>
              </p:cNvSpPr>
              <p:nvPr/>
            </p:nvSpPr>
            <p:spPr bwMode="auto">
              <a:xfrm>
                <a:off x="614" y="1744"/>
                <a:ext cx="402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18" name="Line 120"/>
              <p:cNvSpPr>
                <a:spLocks noChangeShapeType="1"/>
              </p:cNvSpPr>
              <p:nvPr/>
            </p:nvSpPr>
            <p:spPr bwMode="auto">
              <a:xfrm>
                <a:off x="278" y="1445"/>
                <a:ext cx="537" cy="5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19" name="Line 122"/>
              <p:cNvSpPr>
                <a:spLocks noChangeShapeType="1"/>
              </p:cNvSpPr>
              <p:nvPr/>
            </p:nvSpPr>
            <p:spPr bwMode="auto">
              <a:xfrm>
                <a:off x="3785" y="2657"/>
                <a:ext cx="40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20" name="Line 125"/>
              <p:cNvSpPr>
                <a:spLocks noChangeShapeType="1"/>
              </p:cNvSpPr>
              <p:nvPr/>
            </p:nvSpPr>
            <p:spPr bwMode="auto">
              <a:xfrm flipH="1" flipV="1">
                <a:off x="3995" y="1635"/>
                <a:ext cx="72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21" name="Line 126"/>
              <p:cNvSpPr>
                <a:spLocks noChangeShapeType="1"/>
              </p:cNvSpPr>
              <p:nvPr/>
            </p:nvSpPr>
            <p:spPr bwMode="auto">
              <a:xfrm flipH="1">
                <a:off x="4888" y="1111"/>
                <a:ext cx="59" cy="27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22" name="Line 128"/>
              <p:cNvSpPr>
                <a:spLocks noChangeShapeType="1"/>
              </p:cNvSpPr>
              <p:nvPr/>
            </p:nvSpPr>
            <p:spPr bwMode="auto">
              <a:xfrm flipH="1">
                <a:off x="4092" y="1805"/>
                <a:ext cx="402" cy="1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23" name="Text Box 129"/>
              <p:cNvSpPr txBox="1">
                <a:spLocks noChangeArrowheads="1"/>
              </p:cNvSpPr>
              <p:nvPr/>
            </p:nvSpPr>
            <p:spPr bwMode="auto">
              <a:xfrm>
                <a:off x="4721" y="1323"/>
                <a:ext cx="801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75000"/>
                  </a:lnSpc>
                  <a:spcBef>
                    <a:spcPct val="50000"/>
                  </a:spcBef>
                </a:pPr>
                <a:r>
                  <a:rPr lang="fr-CA" altLang="en-US" sz="1200">
                    <a:solidFill>
                      <a:srgbClr val="000000"/>
                    </a:solidFill>
                    <a:latin typeface="Verdana" pitchFamily="34" charset="0"/>
                    <a:ea typeface="Geneva"/>
                    <a:cs typeface="Geneva"/>
                  </a:rPr>
                  <a:t>Pas de processus  standard pour les tâches</a:t>
                </a:r>
              </a:p>
            </p:txBody>
          </p:sp>
          <p:sp>
            <p:nvSpPr>
              <p:cNvPr id="88124" name="Text Box 131"/>
              <p:cNvSpPr txBox="1">
                <a:spLocks noChangeArrowheads="1"/>
              </p:cNvSpPr>
              <p:nvPr/>
            </p:nvSpPr>
            <p:spPr bwMode="auto">
              <a:xfrm>
                <a:off x="4447" y="1732"/>
                <a:ext cx="940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fr-CA" altLang="en-US" sz="1200">
                    <a:solidFill>
                      <a:srgbClr val="000000"/>
                    </a:solidFill>
                    <a:latin typeface="Verdana" pitchFamily="34" charset="0"/>
                    <a:ea typeface="Geneva"/>
                    <a:cs typeface="Geneva"/>
                  </a:rPr>
                  <a:t>Lots volumineux</a:t>
                </a:r>
              </a:p>
            </p:txBody>
          </p:sp>
          <p:sp>
            <p:nvSpPr>
              <p:cNvPr id="88125" name="Line 132"/>
              <p:cNvSpPr>
                <a:spLocks noChangeShapeType="1"/>
              </p:cNvSpPr>
              <p:nvPr/>
            </p:nvSpPr>
            <p:spPr bwMode="auto">
              <a:xfrm flipH="1">
                <a:off x="1999" y="1186"/>
                <a:ext cx="492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26" name="Line 133"/>
              <p:cNvSpPr>
                <a:spLocks noChangeShapeType="1"/>
              </p:cNvSpPr>
              <p:nvPr/>
            </p:nvSpPr>
            <p:spPr bwMode="auto">
              <a:xfrm flipH="1">
                <a:off x="3964" y="2971"/>
                <a:ext cx="425" cy="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27" name="Line 136"/>
              <p:cNvSpPr>
                <a:spLocks noChangeShapeType="1"/>
              </p:cNvSpPr>
              <p:nvPr/>
            </p:nvSpPr>
            <p:spPr bwMode="auto">
              <a:xfrm flipV="1">
                <a:off x="3368" y="3370"/>
                <a:ext cx="329" cy="7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CA"/>
              </a:p>
            </p:txBody>
          </p:sp>
          <p:sp>
            <p:nvSpPr>
              <p:cNvPr id="88128" name="Text Box 139"/>
              <p:cNvSpPr txBox="1">
                <a:spLocks noChangeArrowheads="1"/>
              </p:cNvSpPr>
              <p:nvPr/>
            </p:nvSpPr>
            <p:spPr bwMode="auto">
              <a:xfrm>
                <a:off x="2631" y="3235"/>
                <a:ext cx="832" cy="3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95000"/>
                  </a:lnSpc>
                  <a:spcBef>
                    <a:spcPct val="50000"/>
                  </a:spcBef>
                </a:pPr>
                <a:r>
                  <a:rPr lang="fr-CA" altLang="en-US" sz="1200">
                    <a:solidFill>
                      <a:srgbClr val="000000"/>
                    </a:solidFill>
                    <a:latin typeface="Verdana" pitchFamily="34" charset="0"/>
                    <a:ea typeface="Geneva"/>
                    <a:cs typeface="Geneva"/>
                  </a:rPr>
                  <a:t>« On l’a toujours fait comme ça »</a:t>
                </a:r>
              </a:p>
            </p:txBody>
          </p:sp>
          <p:sp>
            <p:nvSpPr>
              <p:cNvPr id="88129" name="Text Box 141"/>
              <p:cNvSpPr txBox="1">
                <a:spLocks noChangeArrowheads="1"/>
              </p:cNvSpPr>
              <p:nvPr/>
            </p:nvSpPr>
            <p:spPr bwMode="auto">
              <a:xfrm>
                <a:off x="4394" y="2800"/>
                <a:ext cx="1029" cy="3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fr-CA" altLang="en-US" sz="1200">
                    <a:solidFill>
                      <a:srgbClr val="000000"/>
                    </a:solidFill>
                    <a:latin typeface="Verdana" pitchFamily="34" charset="0"/>
                    <a:ea typeface="Geneva"/>
                    <a:cs typeface="Geneva"/>
                  </a:rPr>
                  <a:t>« L’exactitude est plus importante que la vitesse » </a:t>
                </a:r>
              </a:p>
            </p:txBody>
          </p:sp>
        </p:grpSp>
        <p:sp>
          <p:nvSpPr>
            <p:cNvPr id="88091" name="Text Box 131"/>
            <p:cNvSpPr txBox="1">
              <a:spLocks noChangeArrowheads="1"/>
            </p:cNvSpPr>
            <p:nvPr/>
          </p:nvSpPr>
          <p:spPr bwMode="auto">
            <a:xfrm>
              <a:off x="7332663" y="1336675"/>
              <a:ext cx="1775841" cy="683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fr-CA" altLang="en-US" sz="1200">
                  <a:solidFill>
                    <a:srgbClr val="000000"/>
                  </a:solidFill>
                  <a:latin typeface="Verdana" pitchFamily="34" charset="0"/>
                  <a:ea typeface="Geneva"/>
                  <a:cs typeface="Geneva"/>
                </a:rPr>
                <a:t>L’équipe croît que les processus standards sont contraignants </a:t>
              </a:r>
            </a:p>
          </p:txBody>
        </p:sp>
      </p:grpSp>
      <p:sp>
        <p:nvSpPr>
          <p:cNvPr id="88086" name="Title 2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230188" y="304800"/>
            <a:ext cx="8229600" cy="914400"/>
          </a:xfrm>
        </p:spPr>
        <p:txBody>
          <a:bodyPr/>
          <a:lstStyle/>
          <a:p>
            <a:pPr eaLnBrk="1" hangingPunct="1"/>
            <a:r>
              <a:rPr lang="fr-CA" altLang="en-US" noProof="0" dirty="0" smtClean="0"/>
              <a:t>Diagramme d’Ishikawa</a:t>
            </a:r>
          </a:p>
        </p:txBody>
      </p:sp>
      <p:sp>
        <p:nvSpPr>
          <p:cNvPr id="88087" name="Slide Number Placeholder 1"/>
          <p:cNvSpPr>
            <a:spLocks noGrp="1"/>
          </p:cNvSpPr>
          <p:nvPr>
            <p:ph type="sldNum" sz="quarter" idx="10"/>
            <p:custDataLst>
              <p:tags r:id="rId22"/>
            </p:custDataLst>
          </p:nvPr>
        </p:nvSpPr>
        <p:spPr>
          <a:noFill/>
        </p:spPr>
        <p:txBody>
          <a:bodyPr/>
          <a:lstStyle/>
          <a:p>
            <a:fld id="{2B552D5E-AEE7-44D9-8A05-A415550AB26C}" type="slidenum">
              <a:rPr lang="en-CA" altLang="en-US" smtClean="0">
                <a:latin typeface="Arial" pitchFamily="34" charset="0"/>
                <a:ea typeface="Geneva"/>
                <a:cs typeface="Geneva"/>
              </a:rPr>
              <a:pPr/>
              <a:t>32</a:t>
            </a:fld>
            <a:endParaRPr lang="en-CA" altLang="en-US" smtClean="0">
              <a:latin typeface="Arial" pitchFamily="34" charset="0"/>
              <a:ea typeface="Geneva"/>
              <a:cs typeface="Geneva"/>
            </a:endParaRPr>
          </a:p>
        </p:txBody>
      </p:sp>
      <p:sp>
        <p:nvSpPr>
          <p:cNvPr id="88088" name="Line 101"/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>
            <a:off x="1319213" y="4719638"/>
            <a:ext cx="574675" cy="136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88089" name="Text Box 102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66675" y="4135438"/>
            <a:ext cx="1495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fr-CA" altLang="en-US" sz="1200" dirty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t>Les demandes peu claires nécessitent des  clarifications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971550" y="1412875"/>
            <a:ext cx="7581900" cy="914400"/>
          </a:xfrm>
        </p:spPr>
        <p:txBody>
          <a:bodyPr/>
          <a:lstStyle/>
          <a:p>
            <a:pPr eaLnBrk="1" hangingPunct="1"/>
            <a:r>
              <a:rPr lang="fr-CA" altLang="en-US" sz="2400" noProof="0" dirty="0" smtClean="0">
                <a:solidFill>
                  <a:schemeClr val="tx1"/>
                </a:solidFill>
              </a:rPr>
              <a:t>ANALYSER</a:t>
            </a:r>
            <a:br>
              <a:rPr lang="fr-CA" altLang="en-US" sz="2400" noProof="0" dirty="0" smtClean="0">
                <a:solidFill>
                  <a:schemeClr val="tx1"/>
                </a:solidFill>
              </a:rPr>
            </a:br>
            <a:r>
              <a:rPr lang="fr-CA" altLang="en-US" sz="3600" noProof="0" dirty="0" smtClean="0"/>
              <a:t>Ce que nous savons jusqu’ici</a:t>
            </a:r>
          </a:p>
        </p:txBody>
      </p:sp>
      <p:sp>
        <p:nvSpPr>
          <p:cNvPr id="126979" name="Content Placeholder 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042988" y="2781300"/>
            <a:ext cx="7391400" cy="3276600"/>
          </a:xfrm>
        </p:spPr>
        <p:txBody>
          <a:bodyPr/>
          <a:lstStyle/>
          <a:p>
            <a:pPr eaLnBrk="1" hangingPunct="1">
              <a:defRPr/>
            </a:pPr>
            <a:r>
              <a:rPr lang="fr-CA" altLang="en-US" sz="2000" noProof="0" dirty="0" smtClean="0"/>
              <a:t>L’analyse nous protège de nos premières impulsions – qui sont habituellement des solutions hâtives qui n’abordent pas la cause profonde du problème </a:t>
            </a:r>
          </a:p>
          <a:p>
            <a:pPr eaLnBrk="1" hangingPunct="1">
              <a:defRPr/>
            </a:pPr>
            <a:r>
              <a:rPr lang="fr-CA" altLang="en-US" sz="2000" noProof="0" smtClean="0"/>
              <a:t>Il est essentiel de </a:t>
            </a:r>
            <a:r>
              <a:rPr lang="fr-CA" altLang="en-US" sz="2000" b="1" noProof="0" smtClean="0"/>
              <a:t>valider</a:t>
            </a:r>
            <a:r>
              <a:rPr lang="fr-CA" altLang="en-US" sz="2000" noProof="0" smtClean="0"/>
              <a:t> les causes profondes par des données avant de mettre en œuvre une solution quelconque! </a:t>
            </a:r>
          </a:p>
          <a:p>
            <a:pPr eaLnBrk="1" hangingPunct="1">
              <a:defRPr/>
            </a:pPr>
            <a:r>
              <a:rPr lang="fr-CA" altLang="en-US" sz="2000" noProof="0" dirty="0" smtClean="0"/>
              <a:t>À ce stade, vous aurez cerné les véritables causes profondes qui, si elles sont éliminées, permettront d’aborder au moins une partie du problème</a:t>
            </a:r>
          </a:p>
          <a:p>
            <a:pPr eaLnBrk="1" hangingPunct="1">
              <a:defRPr/>
            </a:pPr>
            <a:r>
              <a:rPr lang="fr-CA" altLang="en-US" sz="2000" noProof="0" dirty="0" smtClean="0"/>
              <a:t>Vous avez peut-être également des solutions possibles en tête</a:t>
            </a:r>
          </a:p>
          <a:p>
            <a:pPr marL="457200" indent="-457200" eaLnBrk="1" hangingPunct="1">
              <a:buFontTx/>
              <a:buChar char="•"/>
              <a:defRPr/>
            </a:pPr>
            <a:endParaRPr lang="fr-CA" altLang="en-US" sz="2000" noProof="0" dirty="0" smtClean="0"/>
          </a:p>
        </p:txBody>
      </p:sp>
      <p:sp>
        <p:nvSpPr>
          <p:cNvPr id="89092" name="Slide Number Placeholder 1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DDC3257F-F65A-45CB-9C6E-EACFA858F739}" type="slidenum">
              <a:rPr lang="en-US" altLang="en-US" smtClean="0">
                <a:latin typeface="Arial" pitchFamily="34" charset="0"/>
                <a:ea typeface="Geneva"/>
                <a:cs typeface="Geneva"/>
              </a:rPr>
              <a:pPr/>
              <a:t>33</a:t>
            </a:fld>
            <a:endParaRPr lang="en-US" altLang="en-US" smtClean="0"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4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Times New Roman" pitchFamily="18" charset="0"/>
              <a:buNone/>
            </a:pPr>
            <a:fld id="{82FB199E-0363-40C0-A246-E02E01F697DE}" type="slidenum">
              <a:rPr lang="en-CA" altLang="en-US" smtClean="0">
                <a:latin typeface="Arial" pitchFamily="34" charset="0"/>
                <a:ea typeface="Geneva"/>
                <a:cs typeface="Geneva"/>
              </a:rPr>
              <a:pPr>
                <a:buFont typeface="Times New Roman" pitchFamily="18" charset="0"/>
                <a:buNone/>
              </a:pPr>
              <a:t>34</a:t>
            </a:fld>
            <a:endParaRPr lang="en-CA" altLang="en-US" smtClean="0">
              <a:latin typeface="Arial" pitchFamily="34" charset="0"/>
              <a:ea typeface="Geneva"/>
              <a:cs typeface="Geneva"/>
            </a:endParaRPr>
          </a:p>
        </p:txBody>
      </p:sp>
      <p:sp>
        <p:nvSpPr>
          <p:cNvPr id="90115" name="Rectangle 5"/>
          <p:cNvSpPr txBox="1">
            <a:spLocks noGrp="1" noChangeArrowheads="1"/>
          </p:cNvSpPr>
          <p:nvPr>
            <p:custDataLst>
              <p:tags r:id="rId2"/>
            </p:custDataLst>
          </p:nvPr>
        </p:nvSpPr>
        <p:spPr bwMode="auto">
          <a:xfrm>
            <a:off x="6705600" y="6248400"/>
            <a:ext cx="19034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51431EDF-D47E-430C-9BF2-F7022272FB5A}" type="slidenum">
              <a:rPr lang="en-CA" altLang="en-US" sz="1000">
                <a:solidFill>
                  <a:srgbClr val="000000"/>
                </a:solidFill>
                <a:ea typeface="Geneva"/>
                <a:cs typeface="Geneva"/>
              </a:rPr>
              <a:pPr algn="r" defTabSz="449263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34</a:t>
            </a:fld>
            <a:endParaRPr lang="en-CA" altLang="en-US" sz="1000">
              <a:solidFill>
                <a:srgbClr val="000000"/>
              </a:solidFill>
              <a:ea typeface="Geneva"/>
              <a:cs typeface="Geneva"/>
            </a:endParaRPr>
          </a:p>
        </p:txBody>
      </p:sp>
      <p:sp>
        <p:nvSpPr>
          <p:cNvPr id="90116" name="Slide Number Placeholder 3"/>
          <p:cNvSpPr txBox="1">
            <a:spLocks noGrp="1"/>
          </p:cNvSpPr>
          <p:nvPr>
            <p:custDataLst>
              <p:tags r:id="rId3"/>
            </p:custDataLst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492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CA" altLang="en-US" sz="1000">
              <a:solidFill>
                <a:srgbClr val="000000"/>
              </a:solidFill>
              <a:ea typeface="Geneva"/>
              <a:cs typeface="Geneva"/>
            </a:endParaRPr>
          </a:p>
        </p:txBody>
      </p:sp>
      <p:pic>
        <p:nvPicPr>
          <p:cNvPr id="90117" name="Content Placeholder 4" descr="questions.jpg"/>
          <p:cNvPicPr>
            <a:picLocks noGrp="1" noChangeAspect="1"/>
          </p:cNvPicPr>
          <p:nvPr>
            <p:ph idx="4294967295"/>
            <p:custDataLst>
              <p:tags r:id="rId4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563938" y="3068638"/>
            <a:ext cx="1924050" cy="1804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custDataLst>
              <p:tags r:id="rId1"/>
            </p:custDataLst>
          </p:nvPr>
        </p:nvGraphicFramePr>
        <p:xfrm>
          <a:off x="-1060450" y="781050"/>
          <a:ext cx="10668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9395" name="Slide Number Placeholder 3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fld id="{9A89CB52-83C7-40C0-AB95-09232D358503}" type="slidenum">
              <a:rPr lang="en-US" altLang="en-US" smtClean="0">
                <a:latin typeface="Arial" pitchFamily="34" charset="0"/>
                <a:ea typeface="Geneva"/>
                <a:cs typeface="Geneva"/>
              </a:rPr>
              <a:pPr/>
              <a:t>4</a:t>
            </a:fld>
            <a:endParaRPr lang="en-US" altLang="en-US" smtClean="0"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4E33F43-D4AA-4117-AD3B-2231C1FD60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FC7CC99-B78E-417D-A8C1-2DDFDD79F8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3CEEC88-D961-41DD-86B7-819355131C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AF35DC6-BB09-4F58-B154-B529D9E27D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2AF410-089F-42E6-88C9-F9A27D09EE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7260E4D-2D78-4E19-BAC8-511889D034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9F4F3F8-BD99-469C-8909-31F95A87F9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F4311DD-5E0C-4A07-94BE-280802978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A5EC377-FAAD-499C-B0E5-D4209F6C6F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A65B02-9034-40AF-87B7-3847868D21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A" noProof="0" dirty="0" smtClean="0">
                <a:ea typeface="+mj-ea"/>
              </a:rPr>
              <a:t>4. PARTIE II – ANALYSER</a:t>
            </a:r>
            <a:endParaRPr lang="fr-CA" noProof="0" dirty="0">
              <a:ea typeface="+mj-ea"/>
            </a:endParaRPr>
          </a:p>
        </p:txBody>
      </p:sp>
      <p:sp>
        <p:nvSpPr>
          <p:cNvPr id="60419" name="Text Placeholder 5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fr-CA" altLang="en-US" noProof="0" dirty="0" smtClean="0"/>
              <a:t>Atelier « Ceinture verte » LEAN</a:t>
            </a: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8CF57E-71C1-4DAE-962F-116BAA72AF31}" type="slidenum">
              <a:rPr lang="en-US" altLang="en-US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22313" y="4014788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fr-CA" noProof="0" dirty="0" smtClean="0">
                <a:ea typeface="+mj-ea"/>
              </a:rPr>
              <a:t>Mura, Muri, </a:t>
            </a:r>
            <a:r>
              <a:rPr lang="fr-CA" noProof="0" dirty="0" err="1" smtClean="0">
                <a:ea typeface="+mj-ea"/>
              </a:rPr>
              <a:t>Muda</a:t>
            </a:r>
            <a:endParaRPr lang="fr-CA" noProof="0" dirty="0">
              <a:ea typeface="+mj-ea"/>
            </a:endParaRPr>
          </a:p>
        </p:txBody>
      </p:sp>
      <p:sp>
        <p:nvSpPr>
          <p:cNvPr id="61443" name="Text Placeholder 3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22313" y="2514600"/>
            <a:ext cx="7772400" cy="1500188"/>
          </a:xfrm>
        </p:spPr>
        <p:txBody>
          <a:bodyPr/>
          <a:lstStyle/>
          <a:p>
            <a:pPr eaLnBrk="1" hangingPunct="1"/>
            <a:r>
              <a:rPr lang="fr-CA" altLang="en-US" noProof="0" dirty="0" smtClean="0"/>
              <a:t>Examen</a:t>
            </a: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9A21487-780A-4316-BE76-58A0534C1143}" type="slidenum">
              <a:rPr lang="en-US" altLang="en-US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93675" y="265113"/>
            <a:ext cx="8839200" cy="91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A" altLang="en-US" sz="2800" noProof="0" dirty="0" smtClean="0"/>
              <a:t>Trois grandes catégories de gaspillage : comment les arriérés s’accumulent souvent</a:t>
            </a:r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fld id="{950AA22B-9933-408C-8180-A850AD4ABE03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7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 cstate="print"/>
          <a:stretch>
            <a:fillRect/>
          </a:stretch>
        </p:blipFill>
        <p:spPr>
          <a:xfrm>
            <a:off x="620713" y="2619375"/>
            <a:ext cx="2643187" cy="1614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4343400" y="2679700"/>
            <a:ext cx="1143000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>
            <p:custDataLst>
              <p:tags r:id="rId5"/>
            </p:custDataLst>
          </p:nvPr>
        </p:nvSpPr>
        <p:spPr>
          <a:xfrm>
            <a:off x="6553200" y="2619375"/>
            <a:ext cx="2286000" cy="1625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Geneva"/>
                <a:cs typeface="Geneva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Geneva"/>
                <a:cs typeface="Geneva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Geneva"/>
                <a:cs typeface="Geneva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Geneva"/>
                <a:cs typeface="Geneva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Geneva"/>
                <a:cs typeface="Geneva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/>
                <a:cs typeface="Geneva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/>
                <a:cs typeface="Geneva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/>
                <a:cs typeface="Geneva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/>
                <a:cs typeface="Geneva"/>
              </a:defRPr>
            </a:lvl9pPr>
          </a:lstStyle>
          <a:p>
            <a:pPr eaLnBrk="0" hangingPunct="0">
              <a:lnSpc>
                <a:spcPct val="90000"/>
              </a:lnSpc>
              <a:defRPr/>
            </a:pPr>
            <a:r>
              <a:rPr lang="fr-CA" altLang="en-US" sz="1600" baseline="-25000" dirty="0" smtClean="0">
                <a:solidFill>
                  <a:srgbClr val="0B0201"/>
                </a:solidFill>
              </a:rPr>
              <a:t>- Temps d’attente</a:t>
            </a:r>
          </a:p>
          <a:p>
            <a:pPr eaLnBrk="0" hangingPunct="0">
              <a:lnSpc>
                <a:spcPct val="90000"/>
              </a:lnSpc>
              <a:defRPr/>
            </a:pPr>
            <a:r>
              <a:rPr lang="fr-CA" altLang="en-US" sz="1600" baseline="-25000" dirty="0" smtClean="0">
                <a:solidFill>
                  <a:srgbClr val="0B0201"/>
                </a:solidFill>
              </a:rPr>
              <a:t>- Dossiers incomplets</a:t>
            </a:r>
          </a:p>
          <a:p>
            <a:pPr eaLnBrk="0" hangingPunct="0">
              <a:lnSpc>
                <a:spcPct val="90000"/>
              </a:lnSpc>
              <a:defRPr/>
            </a:pPr>
            <a:r>
              <a:rPr lang="fr-CA" altLang="en-US" sz="1600" baseline="-25000" dirty="0" smtClean="0">
                <a:solidFill>
                  <a:srgbClr val="0B0201"/>
                </a:solidFill>
              </a:rPr>
              <a:t>- Travail fait à la hâte</a:t>
            </a:r>
          </a:p>
          <a:p>
            <a:pPr eaLnBrk="0" hangingPunct="0">
              <a:lnSpc>
                <a:spcPct val="90000"/>
              </a:lnSpc>
              <a:defRPr/>
            </a:pPr>
            <a:r>
              <a:rPr lang="fr-CA" altLang="en-US" sz="1600" baseline="-25000" dirty="0" smtClean="0">
                <a:solidFill>
                  <a:srgbClr val="0B0201"/>
                </a:solidFill>
              </a:rPr>
              <a:t>- Erreurs et reprises du travail</a:t>
            </a:r>
          </a:p>
          <a:p>
            <a:pPr eaLnBrk="0" hangingPunct="0">
              <a:lnSpc>
                <a:spcPct val="90000"/>
              </a:lnSpc>
              <a:defRPr/>
            </a:pPr>
            <a:r>
              <a:rPr lang="fr-CA" altLang="en-US" sz="1600" baseline="-25000" dirty="0" smtClean="0">
                <a:solidFill>
                  <a:srgbClr val="0B0201"/>
                </a:solidFill>
              </a:rPr>
              <a:t>- Rapports inutilisés et collecte de données connexe</a:t>
            </a:r>
          </a:p>
          <a:p>
            <a:pPr eaLnBrk="0" hangingPunct="0">
              <a:lnSpc>
                <a:spcPct val="90000"/>
              </a:lnSpc>
              <a:defRPr/>
            </a:pPr>
            <a:r>
              <a:rPr lang="fr-CA" altLang="en-US" sz="1600" baseline="-25000" dirty="0" smtClean="0">
                <a:solidFill>
                  <a:srgbClr val="0B0201"/>
                </a:solidFill>
              </a:rPr>
              <a:t>- Approbations inutiles</a:t>
            </a:r>
          </a:p>
          <a:p>
            <a:pPr eaLnBrk="0" hangingPunct="0">
              <a:lnSpc>
                <a:spcPct val="90000"/>
              </a:lnSpc>
              <a:defRPr/>
            </a:pPr>
            <a:r>
              <a:rPr lang="fr-CA" altLang="en-US" sz="1600" baseline="-25000" dirty="0" smtClean="0">
                <a:solidFill>
                  <a:srgbClr val="0B0201"/>
                </a:solidFill>
              </a:rPr>
              <a:t>- Gestion d’un arriéré</a:t>
            </a:r>
          </a:p>
          <a:p>
            <a:pPr eaLnBrk="0" hangingPunct="0">
              <a:lnSpc>
                <a:spcPct val="90000"/>
              </a:lnSpc>
              <a:defRPr/>
            </a:pPr>
            <a:r>
              <a:rPr lang="fr-CA" altLang="en-US" sz="1600" baseline="-25000" dirty="0" smtClean="0">
                <a:solidFill>
                  <a:srgbClr val="0B0201"/>
                </a:solidFill>
              </a:rPr>
              <a:t>- Malentendus / mauvaise communication</a:t>
            </a:r>
          </a:p>
        </p:txBody>
      </p:sp>
      <p:sp>
        <p:nvSpPr>
          <p:cNvPr id="62471" name="Text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25438" y="1484313"/>
            <a:ext cx="33607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fr-CA" altLang="en-US" sz="2400" b="1" baseline="-25000" dirty="0">
                <a:solidFill>
                  <a:srgbClr val="0B0201"/>
                </a:solidFill>
                <a:ea typeface="Geneva"/>
                <a:cs typeface="Geneva"/>
              </a:rPr>
              <a:t>MURA / Irrégularités :</a:t>
            </a:r>
            <a:r>
              <a:rPr lang="fr-CA" altLang="en-US" sz="2400" b="1" dirty="0">
                <a:solidFill>
                  <a:srgbClr val="0B0201"/>
                </a:solidFill>
                <a:ea typeface="Geneva"/>
                <a:cs typeface="Geneva"/>
              </a:rPr>
              <a:t> </a:t>
            </a:r>
          </a:p>
          <a:p>
            <a:pPr algn="ctr" eaLnBrk="0" hangingPunct="0"/>
            <a:r>
              <a:rPr lang="fr-CA" altLang="en-US" sz="2400" b="1" baseline="-25000" dirty="0">
                <a:solidFill>
                  <a:srgbClr val="0B0201"/>
                </a:solidFill>
                <a:ea typeface="Geneva"/>
                <a:cs typeface="Geneva"/>
              </a:rPr>
              <a:t>Augmentation de travail / baisse </a:t>
            </a:r>
          </a:p>
          <a:p>
            <a:pPr algn="ctr" eaLnBrk="0" hangingPunct="0"/>
            <a:r>
              <a:rPr lang="fr-CA" altLang="en-US" sz="2400" b="1" baseline="-25000" dirty="0">
                <a:solidFill>
                  <a:srgbClr val="0B0201"/>
                </a:solidFill>
                <a:ea typeface="Geneva"/>
                <a:cs typeface="Geneva"/>
              </a:rPr>
              <a:t>de capacité non remédiées</a:t>
            </a:r>
          </a:p>
        </p:txBody>
      </p:sp>
      <p:sp>
        <p:nvSpPr>
          <p:cNvPr id="9" name="TextBox 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946525" y="1844675"/>
            <a:ext cx="19145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fr-CA" altLang="en-US" sz="2400" b="1" baseline="-25000">
                <a:solidFill>
                  <a:srgbClr val="0B0201"/>
                </a:solidFill>
                <a:ea typeface="Geneva"/>
                <a:cs typeface="Geneva"/>
              </a:rPr>
              <a:t>MURI :  </a:t>
            </a:r>
          </a:p>
          <a:p>
            <a:pPr algn="ctr" eaLnBrk="0" hangingPunct="0"/>
            <a:r>
              <a:rPr lang="fr-CA" altLang="en-US" sz="2400" b="1" baseline="-25000">
                <a:solidFill>
                  <a:srgbClr val="0B0201"/>
                </a:solidFill>
                <a:ea typeface="Geneva"/>
                <a:cs typeface="Geneva"/>
              </a:rPr>
              <a:t>Surcroît de travail</a:t>
            </a:r>
          </a:p>
        </p:txBody>
      </p:sp>
      <p:sp>
        <p:nvSpPr>
          <p:cNvPr id="10" name="TextBox 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513513" y="1484313"/>
            <a:ext cx="23256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fr-CA" altLang="en-US" sz="2400" b="1" baseline="-25000" dirty="0" err="1">
                <a:solidFill>
                  <a:srgbClr val="0B0201"/>
                </a:solidFill>
                <a:ea typeface="Geneva"/>
                <a:cs typeface="Geneva"/>
              </a:rPr>
              <a:t>MUDA</a:t>
            </a:r>
            <a:r>
              <a:rPr lang="fr-CA" altLang="en-US" sz="2400" b="1" baseline="-25000" dirty="0">
                <a:solidFill>
                  <a:srgbClr val="0B0201"/>
                </a:solidFill>
                <a:ea typeface="Geneva"/>
                <a:cs typeface="Geneva"/>
              </a:rPr>
              <a:t> : « gaspillage » ou interruptions </a:t>
            </a:r>
          </a:p>
          <a:p>
            <a:pPr algn="ctr" eaLnBrk="0" hangingPunct="0"/>
            <a:r>
              <a:rPr lang="fr-CA" altLang="en-US" sz="2400" b="1" baseline="-25000" dirty="0">
                <a:solidFill>
                  <a:srgbClr val="0B0201"/>
                </a:solidFill>
                <a:ea typeface="Geneva"/>
                <a:cs typeface="Geneva"/>
              </a:rPr>
              <a:t>du flux</a:t>
            </a:r>
          </a:p>
        </p:txBody>
      </p:sp>
      <p:sp>
        <p:nvSpPr>
          <p:cNvPr id="11" name="TextBox 10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492500" y="3213100"/>
            <a:ext cx="793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CA" altLang="en-US" sz="2400" b="1" baseline="-25000">
                <a:solidFill>
                  <a:srgbClr val="FF0000"/>
                </a:solidFill>
                <a:ea typeface="Geneva"/>
                <a:cs typeface="Geneva"/>
              </a:rPr>
              <a:t>créent</a:t>
            </a:r>
          </a:p>
        </p:txBody>
      </p:sp>
      <p:sp>
        <p:nvSpPr>
          <p:cNvPr id="12" name="TextBox 1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551488" y="3070225"/>
            <a:ext cx="962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fr-CA" altLang="en-US" sz="2400" b="1" baseline="-25000">
                <a:solidFill>
                  <a:srgbClr val="FF0000"/>
                </a:solidFill>
                <a:ea typeface="Geneva"/>
                <a:cs typeface="Geneva"/>
              </a:rPr>
              <a:t>aggravé</a:t>
            </a:r>
          </a:p>
          <a:p>
            <a:pPr algn="ctr" eaLnBrk="0" hangingPunct="0"/>
            <a:r>
              <a:rPr lang="fr-CA" altLang="en-US" sz="2400" b="1" baseline="-25000">
                <a:solidFill>
                  <a:srgbClr val="FF0000"/>
                </a:solidFill>
                <a:ea typeface="Geneva"/>
                <a:cs typeface="Geneva"/>
              </a:rPr>
              <a:t>par</a:t>
            </a:r>
          </a:p>
        </p:txBody>
      </p:sp>
      <p:sp>
        <p:nvSpPr>
          <p:cNvPr id="14" name="U-Turn Arrow 13"/>
          <p:cNvSpPr/>
          <p:nvPr>
            <p:custDataLst>
              <p:tags r:id="rId11"/>
            </p:custDataLst>
          </p:nvPr>
        </p:nvSpPr>
        <p:spPr bwMode="auto">
          <a:xfrm rot="10800000">
            <a:off x="1676400" y="4508500"/>
            <a:ext cx="6019800" cy="609600"/>
          </a:xfrm>
          <a:prstGeom prst="utur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fr-CA" sz="2400" baseline="-25000">
              <a:solidFill>
                <a:srgbClr val="7C6A55"/>
              </a:solidFill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20713" y="5270500"/>
            <a:ext cx="27432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fr-CA" altLang="en-US" sz="3200" b="1" baseline="-25000">
                <a:solidFill>
                  <a:srgbClr val="0B0201"/>
                </a:solidFill>
                <a:ea typeface="Geneva"/>
                <a:cs typeface="Geneva"/>
              </a:rPr>
              <a:t>Gestionnaires supérieurs</a:t>
            </a:r>
          </a:p>
        </p:txBody>
      </p:sp>
      <p:sp>
        <p:nvSpPr>
          <p:cNvPr id="16" name="TextBox 15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648075" y="5270500"/>
            <a:ext cx="27432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fr-CA" altLang="en-US" sz="3200" b="1" baseline="-25000">
                <a:solidFill>
                  <a:srgbClr val="0B0201"/>
                </a:solidFill>
                <a:ea typeface="Geneva"/>
                <a:cs typeface="Geneva"/>
              </a:rPr>
              <a:t>Gestionnaires intermédiaires</a:t>
            </a:r>
          </a:p>
        </p:txBody>
      </p:sp>
      <p:sp>
        <p:nvSpPr>
          <p:cNvPr id="17" name="TextBox 1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324600" y="5270500"/>
            <a:ext cx="27432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fr-CA" altLang="en-US" sz="3200" b="1" baseline="-25000">
                <a:solidFill>
                  <a:srgbClr val="0B0201"/>
                </a:solidFill>
                <a:ea typeface="Geneva"/>
                <a:cs typeface="Geneva"/>
              </a:rPr>
              <a:t>Équipe de première ligne</a:t>
            </a:r>
          </a:p>
        </p:txBody>
      </p:sp>
      <p:sp>
        <p:nvSpPr>
          <p:cNvPr id="18" name="TextBox 17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 rot="-5400000">
            <a:off x="-279399" y="5291137"/>
            <a:ext cx="17145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fr-CA" altLang="en-US" sz="2400" b="1" baseline="-25000">
                <a:solidFill>
                  <a:srgbClr val="0B0201"/>
                </a:solidFill>
                <a:ea typeface="Geneva"/>
                <a:cs typeface="Geneva"/>
              </a:rPr>
              <a:t>Habituellement traité par :</a:t>
            </a:r>
            <a:endParaRPr lang="fr-CA" altLang="en-US" sz="3200" b="1" baseline="-25000">
              <a:solidFill>
                <a:srgbClr val="0B0201"/>
              </a:solidFill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1" grpId="0"/>
      <p:bldP spid="12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900113" y="1447800"/>
            <a:ext cx="7710487" cy="1143000"/>
          </a:xfrm>
        </p:spPr>
        <p:txBody>
          <a:bodyPr/>
          <a:lstStyle/>
          <a:p>
            <a:pPr eaLnBrk="1" hangingPunct="1"/>
            <a:r>
              <a:rPr lang="fr-CA" altLang="en-US" noProof="0" dirty="0" smtClean="0"/>
              <a:t>Définitions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827088" y="2133600"/>
            <a:ext cx="7726362" cy="3962400"/>
          </a:xfrm>
        </p:spPr>
        <p:txBody>
          <a:bodyPr/>
          <a:lstStyle/>
          <a:p>
            <a:pPr eaLnBrk="1" hangingPunct="1">
              <a:defRPr/>
            </a:pPr>
            <a:r>
              <a:rPr lang="fr-CA" altLang="en-US" sz="2400" noProof="0" dirty="0" smtClean="0">
                <a:solidFill>
                  <a:srgbClr val="0B0201"/>
                </a:solidFill>
              </a:rPr>
              <a:t>À valeur ajoutée (VA) :</a:t>
            </a:r>
          </a:p>
          <a:p>
            <a:pPr lvl="1" eaLnBrk="1" hangingPunct="1">
              <a:defRPr/>
            </a:pPr>
            <a:r>
              <a:rPr lang="fr-CA" altLang="en-US" sz="2000" noProof="0" dirty="0" smtClean="0">
                <a:solidFill>
                  <a:srgbClr val="0B0201"/>
                </a:solidFill>
              </a:rPr>
              <a:t>Étape d’un processus pour laquelle le client serait prêt à débourser s’il était au courant de celle-ci</a:t>
            </a:r>
          </a:p>
          <a:p>
            <a:pPr lvl="1" eaLnBrk="1" hangingPunct="1">
              <a:defRPr/>
            </a:pPr>
            <a:r>
              <a:rPr lang="fr-CA" altLang="en-US" sz="2000" noProof="0" dirty="0" smtClean="0">
                <a:solidFill>
                  <a:srgbClr val="0B0201"/>
                </a:solidFill>
              </a:rPr>
              <a:t>Travail effectué correctement la première fois</a:t>
            </a:r>
          </a:p>
          <a:p>
            <a:pPr marL="0" indent="0" eaLnBrk="1" hangingPunct="1">
              <a:defRPr/>
            </a:pPr>
            <a:endParaRPr lang="fr-CA" altLang="en-US" sz="800" noProof="0" dirty="0" smtClean="0">
              <a:solidFill>
                <a:srgbClr val="0B0201"/>
              </a:solidFill>
            </a:endParaRPr>
          </a:p>
          <a:p>
            <a:pPr eaLnBrk="1" hangingPunct="1">
              <a:defRPr/>
            </a:pPr>
            <a:r>
              <a:rPr lang="fr-CA" altLang="en-US" sz="2400" noProof="0" dirty="0" smtClean="0">
                <a:solidFill>
                  <a:srgbClr val="0B0201"/>
                </a:solidFill>
              </a:rPr>
              <a:t>Sans valeur ajoutée (</a:t>
            </a:r>
            <a:r>
              <a:rPr lang="fr-CA" altLang="en-US" sz="2400" noProof="0" dirty="0" err="1" smtClean="0">
                <a:solidFill>
                  <a:srgbClr val="0B0201"/>
                </a:solidFill>
              </a:rPr>
              <a:t>SVA</a:t>
            </a:r>
            <a:r>
              <a:rPr lang="fr-CA" altLang="en-US" sz="2400" noProof="0" dirty="0" smtClean="0">
                <a:solidFill>
                  <a:srgbClr val="0B0201"/>
                </a:solidFill>
              </a:rPr>
              <a:t>) :</a:t>
            </a:r>
          </a:p>
          <a:p>
            <a:pPr lvl="1" eaLnBrk="1" hangingPunct="1">
              <a:defRPr/>
            </a:pPr>
            <a:r>
              <a:rPr lang="fr-CA" altLang="en-US" sz="2000" noProof="0" dirty="0" smtClean="0">
                <a:solidFill>
                  <a:srgbClr val="0B0201"/>
                </a:solidFill>
              </a:rPr>
              <a:t>Tout ce pour quoi le client ne serait </a:t>
            </a:r>
            <a:r>
              <a:rPr lang="fr-CA" altLang="en-US" sz="2000" u="sng" noProof="0" dirty="0" smtClean="0">
                <a:solidFill>
                  <a:srgbClr val="0B0201"/>
                </a:solidFill>
              </a:rPr>
              <a:t>pas</a:t>
            </a:r>
            <a:r>
              <a:rPr lang="fr-CA" altLang="en-US" sz="2000" noProof="0" dirty="0" smtClean="0">
                <a:solidFill>
                  <a:srgbClr val="0B0201"/>
                </a:solidFill>
              </a:rPr>
              <a:t> disposé à débourser s’il était au courant des possibilités</a:t>
            </a:r>
          </a:p>
          <a:p>
            <a:pPr lvl="1" eaLnBrk="1" hangingPunct="1">
              <a:defRPr/>
            </a:pPr>
            <a:r>
              <a:rPr lang="fr-CA" altLang="en-US" sz="2000" noProof="0" dirty="0" smtClean="0">
                <a:solidFill>
                  <a:srgbClr val="0B0201"/>
                </a:solidFill>
              </a:rPr>
              <a:t>Tout ce qui interrompt le flux de travail dans le système</a:t>
            </a:r>
          </a:p>
          <a:p>
            <a:pPr lvl="1" eaLnBrk="1" hangingPunct="1">
              <a:buFontTx/>
              <a:buNone/>
              <a:defRPr/>
            </a:pPr>
            <a:endParaRPr lang="fr-CA" altLang="en-US" sz="800" noProof="0" dirty="0" smtClean="0"/>
          </a:p>
          <a:p>
            <a:pPr marL="0" lvl="1" indent="0" eaLnBrk="1" hangingPunct="1">
              <a:buFontTx/>
              <a:buNone/>
              <a:defRPr/>
            </a:pPr>
            <a:r>
              <a:rPr lang="fr-CA" altLang="en-US" sz="1800" b="1" noProof="0" dirty="0" smtClean="0">
                <a:solidFill>
                  <a:srgbClr val="260904"/>
                </a:solidFill>
              </a:rPr>
              <a:t>Exemples tirés de la simulation du ministère des Additions (MA)?</a:t>
            </a:r>
            <a:endParaRPr lang="fr-CA" altLang="en-US" sz="1800" noProof="0" dirty="0" smtClean="0"/>
          </a:p>
        </p:txBody>
      </p:sp>
      <p:sp>
        <p:nvSpPr>
          <p:cNvPr id="63492" name="Slide Number Placeholder 1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7CAC046E-39B0-4D2B-9E47-811E9EABC2E2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  <a:cs typeface="Geneva"/>
              </a:rPr>
              <a:pPr/>
              <a:t>8</a:t>
            </a:fld>
            <a:endParaRPr lang="en-US" altLang="en-US" sz="1400" smtClean="0">
              <a:solidFill>
                <a:srgbClr val="7C6A55"/>
              </a:solidFill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165225"/>
            <a:ext cx="7620000" cy="561975"/>
          </a:xfrm>
        </p:spPr>
        <p:txBody>
          <a:bodyPr/>
          <a:lstStyle/>
          <a:p>
            <a:pPr eaLnBrk="1" hangingPunct="1"/>
            <a:r>
              <a:rPr lang="fr-CA" altLang="en-US" noProof="0" dirty="0" smtClean="0"/>
              <a:t>Sans valeur ajoutée</a:t>
            </a:r>
            <a:br>
              <a:rPr lang="fr-CA" altLang="en-US" noProof="0" dirty="0" smtClean="0"/>
            </a:br>
            <a:r>
              <a:rPr lang="fr-CA" altLang="en-US" sz="2000" noProof="0" dirty="0" smtClean="0"/>
              <a:t>deux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2841625"/>
            <a:ext cx="3068638" cy="3254375"/>
          </a:xfrm>
          <a:solidFill>
            <a:srgbClr val="00B0F0"/>
          </a:solidFill>
        </p:spPr>
        <p:txBody>
          <a:bodyPr/>
          <a:lstStyle/>
          <a:p>
            <a:pPr marL="0" indent="0" algn="ctr" eaLnBrk="1" hangingPunct="1"/>
            <a:r>
              <a:rPr lang="fr-CA" altLang="en-US" sz="2000" b="1" noProof="0" smtClean="0">
                <a:solidFill>
                  <a:schemeClr val="bg1"/>
                </a:solidFill>
              </a:rPr>
              <a:t>Valeur ajoutée complémentaire</a:t>
            </a:r>
          </a:p>
          <a:p>
            <a:pPr marL="0" lvl="2" indent="0" eaLnBrk="1" hangingPunct="1">
              <a:buFontTx/>
              <a:buNone/>
            </a:pPr>
            <a:endParaRPr lang="fr-CA" altLang="en-US" sz="1800" b="1" noProof="0" smtClean="0">
              <a:solidFill>
                <a:schemeClr val="bg1"/>
              </a:solidFill>
            </a:endParaRPr>
          </a:p>
          <a:p>
            <a:pPr marL="0" lvl="2" indent="0" eaLnBrk="1" hangingPunct="1">
              <a:buFontTx/>
              <a:buNone/>
            </a:pPr>
            <a:r>
              <a:rPr lang="fr-CA" altLang="en-US" sz="1800" b="1" noProof="0" smtClean="0">
                <a:solidFill>
                  <a:schemeClr val="bg1"/>
                </a:solidFill>
              </a:rPr>
              <a:t>N’a pas de valeur ajoutée aux yeux de l’utilisateur final ou du client, mais constitue une étape  nécessaire à l’heure actuelle afin de fournir le produit ou service.</a:t>
            </a:r>
            <a:endParaRPr lang="fr-CA" altLang="en-US" b="1" noProof="0" smtClean="0">
              <a:solidFill>
                <a:schemeClr val="bg1"/>
              </a:solidFill>
            </a:endParaRPr>
          </a:p>
        </p:txBody>
      </p:sp>
      <p:sp>
        <p:nvSpPr>
          <p:cNvPr id="64516" name="Slide Number Placeholder 4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986C0BE4-6FAF-45FC-975C-F79DF10EDA9A}" type="slidenum">
              <a:rPr lang="en-US" altLang="en-US" smtClean="0">
                <a:latin typeface="Arial" pitchFamily="34" charset="0"/>
                <a:ea typeface="Geneva"/>
                <a:cs typeface="Geneva"/>
              </a:rPr>
              <a:pPr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9</a:t>
            </a:fld>
            <a:endParaRPr lang="en-US" altLang="en-US" smtClean="0">
              <a:latin typeface="Arial" pitchFamily="34" charset="0"/>
              <a:ea typeface="Geneva"/>
              <a:cs typeface="Geneva"/>
            </a:endParaRPr>
          </a:p>
        </p:txBody>
      </p:sp>
      <p:sp>
        <p:nvSpPr>
          <p:cNvPr id="4" name="Content Placeholder 2"/>
          <p:cNvSpPr txBox="1">
            <a:spLocks/>
          </p:cNvSpPr>
          <p:nvPr>
            <p:custDataLst>
              <p:tags r:id="rId4"/>
            </p:custDataLst>
          </p:nvPr>
        </p:nvSpPr>
        <p:spPr bwMode="auto">
          <a:xfrm>
            <a:off x="4724400" y="2841625"/>
            <a:ext cx="3035300" cy="32543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defRPr sz="3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defRPr sz="27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ct val="10000"/>
              </a:spcBef>
              <a:buClr>
                <a:srgbClr val="1C4789"/>
              </a:buClr>
              <a:buSzPct val="120000"/>
              <a:defRPr/>
            </a:pPr>
            <a:r>
              <a:rPr lang="fr-CA" altLang="en-US" sz="2000" b="1" dirty="0" smtClean="0">
                <a:solidFill>
                  <a:srgbClr val="FFFFFF"/>
                </a:solidFill>
                <a:cs typeface="+mn-cs"/>
              </a:rPr>
              <a:t>Valeur ajoutée nulle (VAN)</a:t>
            </a:r>
          </a:p>
          <a:p>
            <a:pPr eaLnBrk="1" hangingPunct="1">
              <a:lnSpc>
                <a:spcPct val="95000"/>
              </a:lnSpc>
              <a:spcBef>
                <a:spcPct val="10000"/>
              </a:spcBef>
              <a:buClr>
                <a:srgbClr val="1C4789"/>
              </a:buClr>
              <a:buSzPct val="120000"/>
              <a:buFont typeface="Wingdings" pitchFamily="2" charset="2"/>
              <a:buNone/>
              <a:defRPr/>
            </a:pPr>
            <a:endParaRPr lang="fr-CA" altLang="en-US" sz="3200" b="1" dirty="0">
              <a:solidFill>
                <a:srgbClr val="FFFFFF"/>
              </a:solidFill>
              <a:latin typeface="Verdana" pitchFamily="34" charset="0"/>
              <a:cs typeface="+mn-cs"/>
            </a:endParaRPr>
          </a:p>
          <a:p>
            <a:pPr eaLnBrk="1" hangingPunct="1">
              <a:lnSpc>
                <a:spcPct val="95000"/>
              </a:lnSpc>
              <a:spcBef>
                <a:spcPct val="10000"/>
              </a:spcBef>
              <a:buClr>
                <a:srgbClr val="1C4789"/>
              </a:buClr>
              <a:buSzPct val="120000"/>
              <a:buFont typeface="Wingdings" pitchFamily="2" charset="2"/>
              <a:buNone/>
              <a:defRPr/>
            </a:pPr>
            <a:r>
              <a:rPr lang="fr-CA" altLang="en-US" sz="1800" b="1" kern="0" dirty="0" smtClean="0">
                <a:solidFill>
                  <a:srgbClr val="FFFFFF"/>
                </a:solidFill>
                <a:latin typeface="Arial"/>
                <a:cs typeface="+mn-cs"/>
              </a:rPr>
              <a:t>N’a pas de valeur ajoutée aux yeux de l’utilisateur final ou du client et, si vous cessiez l’activité, il n’arriverait rien de mal.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heme/theme1.xml><?xml version="1.0" encoding="utf-8"?>
<a:theme xmlns:a="http://schemas.openxmlformats.org/drawingml/2006/main" name="PowerPoint Deck">
  <a:themeElements>
    <a:clrScheme name="PowerPoint Dec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Dec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PowerPoint De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Lean Green Belt Training Program CMB Overview DRAFT feb 18 2014</Template>
  <TotalTime>12860</TotalTime>
  <Words>1570</Words>
  <Application>Microsoft Office PowerPoint</Application>
  <PresentationFormat>Affichage à l'écran (4:3)</PresentationFormat>
  <Paragraphs>378</Paragraphs>
  <Slides>34</Slides>
  <Notes>6</Notes>
  <HiddenSlides>0</HiddenSlides>
  <MMClips>0</MMClips>
  <ScaleCrop>false</ScaleCrop>
  <HeadingPairs>
    <vt:vector size="6" baseType="variant">
      <vt:variant>
        <vt:lpstr>Thème</vt:lpstr>
      </vt:variant>
      <vt:variant>
        <vt:i4>9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34</vt:i4>
      </vt:variant>
    </vt:vector>
  </HeadingPairs>
  <TitlesOfParts>
    <vt:vector size="45" baseType="lpstr">
      <vt:lpstr>PowerPoint Deck</vt:lpstr>
      <vt:lpstr>1_Powerpoint Presentation</vt:lpstr>
      <vt:lpstr>Powerpoint Presentation</vt:lpstr>
      <vt:lpstr>2_Powerpoint Presentation</vt:lpstr>
      <vt:lpstr>1_Office Theme</vt:lpstr>
      <vt:lpstr>3_Powerpoint Presentation</vt:lpstr>
      <vt:lpstr>4_Powerpoint Presentation</vt:lpstr>
      <vt:lpstr>5_Powerpoint Presentation</vt:lpstr>
      <vt:lpstr>6_Powerpoint Presentation</vt:lpstr>
      <vt:lpstr>Graphique Microsoft Excel</vt:lpstr>
      <vt:lpstr>Worksheet</vt:lpstr>
      <vt:lpstr>EXPO-SCIENCES – Présentations sur le projet Ceinture verte</vt:lpstr>
      <vt:lpstr>Présentation en vue de votre projet Ceinture verte (à ce jour)</vt:lpstr>
      <vt:lpstr>Examen– Définir, Mesurer, analyser</vt:lpstr>
      <vt:lpstr>Présentation PowerPoint</vt:lpstr>
      <vt:lpstr>4. PARTIE II – ANALYSER</vt:lpstr>
      <vt:lpstr>Mura, Muri, Muda</vt:lpstr>
      <vt:lpstr>Trois grandes catégories de gaspillage : comment les arriérés s’accumulent souvent</vt:lpstr>
      <vt:lpstr>Définitions</vt:lpstr>
      <vt:lpstr>Sans valeur ajoutée deux types</vt:lpstr>
      <vt:lpstr>Huit activités sans valeur ajoutée / interruptions du flux de travail</vt:lpstr>
      <vt:lpstr>Temps TAKT </vt:lpstr>
      <vt:lpstr>Temps TAKT – Formule</vt:lpstr>
      <vt:lpstr>Goulots d’étranglement</vt:lpstr>
      <vt:lpstr>Trouver les goulots</vt:lpstr>
      <vt:lpstr>Répartition de la charge de travail</vt:lpstr>
      <vt:lpstr>LOTS PAR RAPPORT À FLUX D’UN DOSSIER UNIQUE</vt:lpstr>
      <vt:lpstr>Lots volumineux (lot et file d’attente)</vt:lpstr>
      <vt:lpstr>Le « pousser-tirer » (dans la fabrication)</vt:lpstr>
      <vt:lpstr>Le « pousser-tirer » (dans les services)</vt:lpstr>
      <vt:lpstr>Kanban</vt:lpstr>
      <vt:lpstr>L’aménagement influe sur le flux</vt:lpstr>
      <vt:lpstr>Diagramme « spaghetti »</vt:lpstr>
      <vt:lpstr>ANALYSE DES DONNÉES</vt:lpstr>
      <vt:lpstr>Analyser la feuille de données</vt:lpstr>
      <vt:lpstr>Demandes de corrections</vt:lpstr>
      <vt:lpstr>Présentation PowerPoint</vt:lpstr>
      <vt:lpstr>Présentation PowerPoint</vt:lpstr>
      <vt:lpstr>Remplir la feuille de repérage des capacités</vt:lpstr>
      <vt:lpstr>ANALYSE DES CAUSES PROFONDES</vt:lpstr>
      <vt:lpstr>Cinq « pourquoi »</vt:lpstr>
      <vt:lpstr>Présentation PowerPoint</vt:lpstr>
      <vt:lpstr>Diagramme d’Ishikawa</vt:lpstr>
      <vt:lpstr>ANALYSER Ce que nous savons jusqu’ici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Claudine Bertrand</cp:lastModifiedBy>
  <cp:revision>66</cp:revision>
  <dcterms:created xsi:type="dcterms:W3CDTF">2014-02-11T12:37:14Z</dcterms:created>
  <dcterms:modified xsi:type="dcterms:W3CDTF">2014-05-15T17:56:37Z</dcterms:modified>
</cp:coreProperties>
</file>